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7" roundtripDataSignature="AMtx7miv0B+IGGx3aF5K6UnMWJHwLiQx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hu-H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dia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függőleges szöveg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üggőleges cím és szöveg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tartalom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zakaszfejléc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tartalomrész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2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Összehasonlítás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sak cím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Üres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talomrész képaláírással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ép képaláírással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brody.iif.hu/node/40074/" TargetMode="External"/><Relationship Id="rId4" Type="http://schemas.openxmlformats.org/officeDocument/2006/relationships/hyperlink" Target="https://guide.szarvas.monguz.hu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pim.hu/hu/adatvedelem" TargetMode="External"/><Relationship Id="rId4" Type="http://schemas.openxmlformats.org/officeDocument/2006/relationships/hyperlink" Target="http://real.mtak.hu/eprints/copyright.html" TargetMode="External"/><Relationship Id="rId5" Type="http://schemas.openxmlformats.org/officeDocument/2006/relationships/hyperlink" Target="http://mek.oszk.hu/html/irattar/MEK_felhasznalasi_szerzodes_urlap.pdf" TargetMode="External"/><Relationship Id="rId6" Type="http://schemas.openxmlformats.org/officeDocument/2006/relationships/hyperlink" Target="https://eur-lex.europa.eu/legal-content/HU/TXT/HTML/?uri=CELEX:32019L0790&amp;from=HU#d1e1070-92-1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kepkonyvtar.hu/" TargetMode="External"/><Relationship Id="rId4" Type="http://schemas.openxmlformats.org/officeDocument/2006/relationships/hyperlink" Target="https://eldorado.oszk.hu/" TargetMode="External"/><Relationship Id="rId5" Type="http://schemas.openxmlformats.org/officeDocument/2006/relationships/hyperlink" Target="https://books2ebooks.eu/" TargetMode="External"/><Relationship Id="rId6" Type="http://schemas.openxmlformats.org/officeDocument/2006/relationships/hyperlink" Target="http://www.oszk.hu/masolatkeszites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fototer.oszk.hu/elso-vilaghaboru/140276/" TargetMode="External"/><Relationship Id="rId4" Type="http://schemas.openxmlformats.org/officeDocument/2006/relationships/hyperlink" Target="https://dka.oszk.hu/html/allando/copyright.htm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creativecommons.org/" TargetMode="External"/><Relationship Id="rId4" Type="http://schemas.openxmlformats.org/officeDocument/2006/relationships/hyperlink" Target="https://mek.oszk.hu/03700/03701/" TargetMode="External"/><Relationship Id="rId5" Type="http://schemas.openxmlformats.org/officeDocument/2006/relationships/hyperlink" Target="https://mek.oszk.hu/13900/13940/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openbiblio.net/principles/why/index.html" TargetMode="External"/><Relationship Id="rId4" Type="http://schemas.openxmlformats.org/officeDocument/2006/relationships/hyperlink" Target="http://openbiblio.net/principles/hu/index.html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pro.europeana.eu/page/the-data-exchange-agreement" TargetMode="External"/><Relationship Id="rId4" Type="http://schemas.openxmlformats.org/officeDocument/2006/relationships/hyperlink" Target="https://www.europeana.eu/hu/rights/usage-guidelines-for-metadata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pro.europeana.eu/post/the-europeana-public-domain-charter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eur-lex.europa.eu/legal-content/HU/TXT/HTML/?uri=CELEX:32019L0790&amp;from=HU#d1e939-92-1" TargetMode="External"/><Relationship Id="rId4" Type="http://schemas.openxmlformats.org/officeDocument/2006/relationships/hyperlink" Target="https://eur-lex.europa.eu/legal-content/HU/TXT/HTML/?uri=CELEX:32019L0790&amp;from=HU#d1e947-92-1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eur-lex.europa.eu/legal-content/HU/TXT/HTML/?uri=CELEX:02003L0098-20130717&amp;from=EN" TargetMode="External"/><Relationship Id="rId4" Type="http://schemas.openxmlformats.org/officeDocument/2006/relationships/hyperlink" Target="https://net.jogtar.hu/jogszabaly?docid=a1200063.tv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www.mesch-project.eu/reusing-existing-digital-content/" TargetMode="External"/><Relationship Id="rId4" Type="http://schemas.openxmlformats.org/officeDocument/2006/relationships/hyperlink" Target="https://www.mesch-project.eu/reusing-existing-digital-content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kepido.oszk.hu/index.phtml" TargetMode="External"/><Relationship Id="rId4" Type="http://schemas.openxmlformats.org/officeDocument/2006/relationships/hyperlink" Target="https://kepkonyvtar.hu/" TargetMode="External"/><Relationship Id="rId5" Type="http://schemas.openxmlformats.org/officeDocument/2006/relationships/hyperlink" Target="https://nyugat.oszk.hu/" TargetMode="External"/><Relationship Id="rId6" Type="http://schemas.openxmlformats.org/officeDocument/2006/relationships/hyperlink" Target="https://corvina.hu/" TargetMode="External"/><Relationship Id="rId7" Type="http://schemas.openxmlformats.org/officeDocument/2006/relationships/hyperlink" Target="https://fototer.oszk.hu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contentas.bibl.u-szeged.hu/" TargetMode="External"/><Relationship Id="rId4" Type="http://schemas.openxmlformats.org/officeDocument/2006/relationships/hyperlink" Target="https://konyvtar.mta.hu/index.php?name=v_5_5" TargetMode="External"/><Relationship Id="rId5" Type="http://schemas.openxmlformats.org/officeDocument/2006/relationships/hyperlink" Target="https://dea.lib.unideb.hu/dea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edok.gyorikonyvtar.hu/" TargetMode="External"/><Relationship Id="rId4" Type="http://schemas.openxmlformats.org/officeDocument/2006/relationships/hyperlink" Target="http://portal.vfmk.hu/" TargetMode="External"/><Relationship Id="rId5" Type="http://schemas.openxmlformats.org/officeDocument/2006/relationships/hyperlink" Target="https://www.nagykar.hu/" TargetMode="External"/><Relationship Id="rId6" Type="http://schemas.openxmlformats.org/officeDocument/2006/relationships/hyperlink" Target="https://hungaricana.hu/hu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eb.archive.org/web/20050206002052/http:/www.webkat.hu/scripts/webkat" TargetMode="External"/><Relationship Id="rId4" Type="http://schemas.openxmlformats.org/officeDocument/2006/relationships/hyperlink" Target="https://web.archive.org/web/20080427040217/http:/nda.hu/" TargetMode="External"/><Relationship Id="rId5" Type="http://schemas.openxmlformats.org/officeDocument/2006/relationships/hyperlink" Target="https://mandadb.hu/" TargetMode="External"/><Relationship Id="rId6" Type="http://schemas.openxmlformats.org/officeDocument/2006/relationships/hyperlink" Target="http://www.oszk.hu/kds-k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mek.oszk.hu/html/allando/copyright.htm" TargetMode="External"/><Relationship Id="rId4" Type="http://schemas.openxmlformats.org/officeDocument/2006/relationships/hyperlink" Target="https://dka.oszk.hu/html/allando/copyright.htm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mek.oszk.hu/02100/02185" TargetMode="External"/><Relationship Id="rId4" Type="http://schemas.openxmlformats.org/officeDocument/2006/relationships/hyperlink" Target="https://mek.oszk.hu/01900/01906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corpus.nytud.hu/mnsz/" TargetMode="External"/><Relationship Id="rId4" Type="http://schemas.openxmlformats.org/officeDocument/2006/relationships/hyperlink" Target="http://mikesszotar.iti.mta.hu/eloszo.html" TargetMode="External"/><Relationship Id="rId5" Type="http://schemas.openxmlformats.org/officeDocument/2006/relationships/hyperlink" Target="https://f-book.com/rpha/v7/search.php" TargetMode="External"/><Relationship Id="rId6" Type="http://schemas.openxmlformats.org/officeDocument/2006/relationships/hyperlink" Target="https://f-book.com/rpha/v7/rpha.php?r=0070" TargetMode="External"/><Relationship Id="rId7" Type="http://schemas.openxmlformats.org/officeDocument/2006/relationships/hyperlink" Target="https://elte-dh.hu/verskorpusz/" TargetMode="External"/><Relationship Id="rId8" Type="http://schemas.openxmlformats.org/officeDocument/2006/relationships/hyperlink" Target="https://regenykorpusz.elte-dh.h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611560" y="1700808"/>
            <a:ext cx="7772400" cy="23042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hu-HU"/>
              <a:t>Könyvtári (közgyűjteményi) digitális tartalmak újrahasznosításának lehetőségei, feltételei a hálózatban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331640" y="4509120"/>
            <a:ext cx="6400800" cy="13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hu-HU"/>
              <a:t>Networkshop 2021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hu-HU"/>
              <a:t>2021. április 7.</a:t>
            </a:r>
            <a:endParaRPr/>
          </a:p>
        </p:txBody>
      </p:sp>
      <p:pic>
        <p:nvPicPr>
          <p:cNvPr descr="Címlap"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536" y="188640"/>
            <a:ext cx="1819275" cy="971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31840" y="368788"/>
            <a:ext cx="5033888" cy="7914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"/>
          <p:cNvSpPr txBox="1"/>
          <p:nvPr>
            <p:ph type="title"/>
          </p:nvPr>
        </p:nvSpPr>
        <p:spPr>
          <a:xfrm>
            <a:off x="467544" y="188640"/>
            <a:ext cx="8229600" cy="940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b="1" lang="hu-HU">
                <a:solidFill>
                  <a:srgbClr val="0070C0"/>
                </a:solidFill>
              </a:rPr>
              <a:t>Felhasználási lehetőségek</a:t>
            </a:r>
            <a:endParaRPr/>
          </a:p>
        </p:txBody>
      </p:sp>
      <p:sp>
        <p:nvSpPr>
          <p:cNvPr id="162" name="Google Shape;162;p10"/>
          <p:cNvSpPr txBox="1"/>
          <p:nvPr>
            <p:ph idx="1" type="body"/>
          </p:nvPr>
        </p:nvSpPr>
        <p:spPr>
          <a:xfrm>
            <a:off x="467544" y="1268761"/>
            <a:ext cx="8229600" cy="4536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hu-HU"/>
              <a:t>Oktatás, helytörténet, játék, pl.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az Egri Bródy Sándor Könyvtár oktatási tartalmai, helytörténeti, irodalmi játékai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 u="sng">
                <a:solidFill>
                  <a:schemeClr val="hlink"/>
                </a:solidFill>
                <a:hlinkClick r:id="rId3"/>
              </a:rPr>
              <a:t>https://brody.iif.hu/node/40074/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a szarvasi Városi Könyvtár „Szarvas kincsei” című városismereti túrája, játéka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 u="sng">
                <a:solidFill>
                  <a:schemeClr val="hlink"/>
                </a:solidFill>
                <a:hlinkClick r:id="rId4"/>
              </a:rPr>
              <a:t>https://guide.szarvas.monguz.hu/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63" name="Google Shape;16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64" name="Google Shape;164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800"/>
              <a:buFont typeface="Calibri"/>
              <a:buNone/>
            </a:pPr>
            <a:r>
              <a:rPr b="1" lang="hu-HU" sz="3800">
                <a:solidFill>
                  <a:srgbClr val="0070C0"/>
                </a:solidFill>
              </a:rPr>
              <a:t>A felhasználhatóság, az újrafelhasználás lehetőségei</a:t>
            </a:r>
            <a:endParaRPr sz="3800">
              <a:solidFill>
                <a:srgbClr val="0070C0"/>
              </a:solidFill>
            </a:endParaRPr>
          </a:p>
        </p:txBody>
      </p:sp>
      <p:sp>
        <p:nvSpPr>
          <p:cNvPr id="170" name="Google Shape;170;p11"/>
          <p:cNvSpPr txBox="1"/>
          <p:nvPr>
            <p:ph idx="1" type="body"/>
          </p:nvPr>
        </p:nvSpPr>
        <p:spPr>
          <a:xfrm>
            <a:off x="457200" y="1484784"/>
            <a:ext cx="8229600" cy="464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Char char="•"/>
            </a:pPr>
            <a:r>
              <a:rPr lang="hu-HU">
                <a:solidFill>
                  <a:srgbClr val="0070C0"/>
                </a:solidFill>
              </a:rPr>
              <a:t>Jogvédett tartalmak felhasználása, pl.  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rgbClr val="0070C0"/>
              </a:buClr>
              <a:buSzPct val="100000"/>
              <a:buChar char="–"/>
            </a:pPr>
            <a:r>
              <a:rPr lang="hu-HU">
                <a:solidFill>
                  <a:srgbClr val="0070C0"/>
                </a:solidFill>
              </a:rPr>
              <a:t>Digitális Irodalmi Akadémia - </a:t>
            </a:r>
            <a:r>
              <a:rPr lang="hu-HU" u="sng">
                <a:solidFill>
                  <a:schemeClr val="hlink"/>
                </a:solidFill>
                <a:hlinkClick r:id="rId3"/>
              </a:rPr>
              <a:t>https://pim.hu/hu/adatvedelem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rgbClr val="0070C0"/>
              </a:buClr>
              <a:buSzPct val="100000"/>
              <a:buChar char="–"/>
            </a:pPr>
            <a:r>
              <a:rPr lang="hu-HU">
                <a:solidFill>
                  <a:srgbClr val="0070C0"/>
                </a:solidFill>
              </a:rPr>
              <a:t>Tudományos tartalmak – nyílt hozzáférés - </a:t>
            </a:r>
            <a:r>
              <a:rPr lang="hu-HU" u="sng">
                <a:solidFill>
                  <a:schemeClr val="hlink"/>
                </a:solidFill>
                <a:hlinkClick r:id="rId4"/>
              </a:rPr>
              <a:t>http://real.mtak.hu/eprints/copyright.html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rgbClr val="0070C0"/>
              </a:buClr>
              <a:buSzPct val="100000"/>
              <a:buChar char="–"/>
            </a:pPr>
            <a:r>
              <a:rPr lang="hu-HU">
                <a:solidFill>
                  <a:srgbClr val="0070C0"/>
                </a:solidFill>
              </a:rPr>
              <a:t>Magyar Elektronikus Könyvtár – felhasználási szerződések</a:t>
            </a:r>
            <a:endParaRPr/>
          </a:p>
          <a:p>
            <a:pPr indent="-228600" lvl="2" marL="11430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 u="sng">
                <a:solidFill>
                  <a:schemeClr val="hlink"/>
                </a:solidFill>
                <a:hlinkClick r:id="rId5"/>
              </a:rPr>
              <a:t>http://mek.oszk.hu/html/irattar/MEK_felhasznalasi_szerzodes_urlap.pdf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rgbClr val="0070C0"/>
              </a:buClr>
              <a:buSzPct val="100000"/>
              <a:buChar char="–"/>
            </a:pPr>
            <a:r>
              <a:rPr lang="hu-HU">
                <a:solidFill>
                  <a:srgbClr val="0070C0"/>
                </a:solidFill>
              </a:rPr>
              <a:t>2021-től </a:t>
            </a:r>
            <a:r>
              <a:rPr lang="hu-HU" u="sng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DSM irányelvek </a:t>
            </a:r>
            <a:r>
              <a:rPr lang="hu-HU">
                <a:solidFill>
                  <a:srgbClr val="0070C0"/>
                </a:solidFill>
              </a:rPr>
              <a:t>a magyar jogban – kereskedelmi forgalomban nem kapható művek engedélyezése</a:t>
            </a:r>
            <a:endParaRPr>
              <a:solidFill>
                <a:srgbClr val="0070C0"/>
              </a:solidFill>
            </a:endParaRPr>
          </a:p>
        </p:txBody>
      </p:sp>
      <p:sp>
        <p:nvSpPr>
          <p:cNvPr id="171" name="Google Shape;171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72" name="Google Shape;1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"/>
          <p:cNvSpPr txBox="1"/>
          <p:nvPr>
            <p:ph type="title"/>
          </p:nvPr>
        </p:nvSpPr>
        <p:spPr>
          <a:xfrm>
            <a:off x="46754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b="1" lang="hu-HU">
                <a:solidFill>
                  <a:srgbClr val="0070C0"/>
                </a:solidFill>
              </a:rPr>
              <a:t>A felhasználhatóság, az újrafelhasználás lehetőségei</a:t>
            </a:r>
            <a:endParaRPr/>
          </a:p>
        </p:txBody>
      </p:sp>
      <p:sp>
        <p:nvSpPr>
          <p:cNvPr id="178" name="Google Shape;178;p12"/>
          <p:cNvSpPr txBox="1"/>
          <p:nvPr>
            <p:ph idx="1" type="body"/>
          </p:nvPr>
        </p:nvSpPr>
        <p:spPr>
          <a:xfrm>
            <a:off x="467544" y="1412776"/>
            <a:ext cx="8229600" cy="4680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Char char="•"/>
            </a:pPr>
            <a:r>
              <a:rPr lang="hu-HU">
                <a:solidFill>
                  <a:srgbClr val="0070C0"/>
                </a:solidFill>
              </a:rPr>
              <a:t>Nem jogvédett tartalmak felhasználása, pl.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/>
              <a:t>Magyar Digitális Képkönyvtár – megrendelés - </a:t>
            </a:r>
            <a:r>
              <a:rPr lang="hu-HU" u="sng">
                <a:solidFill>
                  <a:schemeClr val="hlink"/>
                </a:solidFill>
                <a:hlinkClick r:id="rId3"/>
              </a:rPr>
              <a:t>https://kepkonyvtar.hu/</a:t>
            </a:r>
            <a:r>
              <a:rPr lang="hu-HU">
                <a:solidFill>
                  <a:srgbClr val="0070C0"/>
                </a:solidFill>
              </a:rPr>
              <a:t> 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/>
              <a:t>ELDORADO adatbázis – megrendelés - </a:t>
            </a:r>
            <a:r>
              <a:rPr lang="hu-HU" u="sng">
                <a:solidFill>
                  <a:schemeClr val="hlink"/>
                </a:solidFill>
                <a:hlinkClick r:id="rId4"/>
              </a:rPr>
              <a:t>https://eldorado.oszk.hu/</a:t>
            </a:r>
            <a:endParaRPr u="sng"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/>
              <a:t>E-book on Demand (Eod) – megrendelés - </a:t>
            </a:r>
            <a:r>
              <a:rPr lang="hu-HU" u="sng">
                <a:solidFill>
                  <a:schemeClr val="hlink"/>
                </a:solidFill>
                <a:hlinkClick r:id="rId5"/>
              </a:rPr>
              <a:t>https://books2ebooks.eu</a:t>
            </a:r>
            <a:r>
              <a:rPr lang="hu-HU"/>
              <a:t>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/>
              <a:t>Digitális másolatkészítés – közlési díj ellenében - </a:t>
            </a:r>
            <a:r>
              <a:rPr lang="hu-HU" u="sng">
                <a:solidFill>
                  <a:schemeClr val="hlink"/>
                </a:solidFill>
                <a:hlinkClick r:id="rId6"/>
              </a:rPr>
              <a:t>http://www.oszk.hu/masolatkeszites</a:t>
            </a:r>
            <a:endParaRPr/>
          </a:p>
        </p:txBody>
      </p:sp>
      <p:sp>
        <p:nvSpPr>
          <p:cNvPr id="179" name="Google Shape;1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80" name="Google Shape;180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b="1" lang="hu-HU">
                <a:solidFill>
                  <a:srgbClr val="0070C0"/>
                </a:solidFill>
              </a:rPr>
              <a:t>A felhasználhatóság, az újrafelhasználás lehetőségei</a:t>
            </a:r>
            <a:endParaRPr/>
          </a:p>
        </p:txBody>
      </p:sp>
      <p:sp>
        <p:nvSpPr>
          <p:cNvPr id="186" name="Google Shape;186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hu-HU"/>
              <a:t>A kép közkincskörbe tartozik; ingyenesen letölthető, szabadon megosztható és felhasználható.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 u="sng">
                <a:solidFill>
                  <a:schemeClr val="hlink"/>
                </a:solidFill>
                <a:hlinkClick r:id="rId3"/>
              </a:rPr>
              <a:t>https://fototer.oszk.hu/elso-vilaghaboru/140276/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Digitális Képarchívum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 u="sng">
                <a:solidFill>
                  <a:schemeClr val="hlink"/>
                </a:solidFill>
                <a:hlinkClick r:id="rId4"/>
              </a:rPr>
              <a:t>https://dka.oszk.hu/html/allando/copyright.htm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87" name="Google Shape;187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88" name="Google Shape;18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b="1" lang="hu-HU">
                <a:solidFill>
                  <a:srgbClr val="0070C0"/>
                </a:solidFill>
              </a:rPr>
              <a:t>A felhasználhatóság, az újrafelhasználás lehetőségei</a:t>
            </a:r>
            <a:endParaRPr/>
          </a:p>
        </p:txBody>
      </p:sp>
      <p:sp>
        <p:nvSpPr>
          <p:cNvPr id="194" name="Google Shape;194;p14"/>
          <p:cNvSpPr txBox="1"/>
          <p:nvPr>
            <p:ph idx="1" type="body"/>
          </p:nvPr>
        </p:nvSpPr>
        <p:spPr>
          <a:xfrm>
            <a:off x="457200" y="1484784"/>
            <a:ext cx="8229600" cy="464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Creative Commons licencek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hu-HU" u="sng">
                <a:solidFill>
                  <a:schemeClr val="hlink"/>
                </a:solidFill>
                <a:hlinkClick r:id="rId3"/>
              </a:rPr>
              <a:t>https://creativecommons.org/</a:t>
            </a:r>
            <a:r>
              <a:rPr lang="hu-HU"/>
              <a:t>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CC licencek a nem jogvédett művek újrafelhasználásánál, pl. 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hu-HU"/>
              <a:t>Az OSZK-ban digitalizált XVI. sz-i röplapoknál - </a:t>
            </a:r>
            <a:r>
              <a:rPr lang="hu-HU" u="sng">
                <a:solidFill>
                  <a:schemeClr val="hlink"/>
                </a:solidFill>
                <a:hlinkClick r:id="rId4"/>
              </a:rPr>
              <a:t>https://mek.oszk.hu/03700/03701/</a:t>
            </a:r>
            <a:r>
              <a:rPr lang="hu-HU"/>
              <a:t> 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hu-HU"/>
              <a:t>Az Internet Szolgáltatók Tanácsa (ISZT) által támogatott, digitalizált, nem jogvédett könyvek nyilvános szolgáltatásánál, pl.</a:t>
            </a:r>
            <a:br>
              <a:rPr lang="hu-HU"/>
            </a:br>
            <a:r>
              <a:rPr lang="hu-HU"/>
              <a:t>Ezeregy éjszaka regéi - </a:t>
            </a:r>
            <a:r>
              <a:rPr lang="hu-HU" u="sng">
                <a:solidFill>
                  <a:schemeClr val="hlink"/>
                </a:solidFill>
                <a:hlinkClick r:id="rId5"/>
              </a:rPr>
              <a:t>https://mek.oszk.hu/13900/13940/</a:t>
            </a:r>
            <a:r>
              <a:rPr lang="hu-HU"/>
              <a:t> </a:t>
            </a:r>
            <a:endParaRPr/>
          </a:p>
          <a:p>
            <a:pPr indent="-121284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95" name="Google Shape;195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96" name="Google Shape;196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5"/>
          <p:cNvSpPr txBox="1"/>
          <p:nvPr>
            <p:ph type="title"/>
          </p:nvPr>
        </p:nvSpPr>
        <p:spPr>
          <a:xfrm>
            <a:off x="467544" y="332656"/>
            <a:ext cx="8229600" cy="1512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b="1" lang="hu-HU" sz="4000">
                <a:solidFill>
                  <a:srgbClr val="0070C0"/>
                </a:solidFill>
              </a:rPr>
              <a:t>A felhasználhatóság, az újrafelhasználás lehetőségei</a:t>
            </a:r>
            <a:br>
              <a:rPr b="1" lang="hu-HU" sz="4200">
                <a:solidFill>
                  <a:srgbClr val="0070C0"/>
                </a:solidFill>
              </a:rPr>
            </a:br>
            <a:r>
              <a:rPr lang="hu-HU" sz="4000">
                <a:solidFill>
                  <a:srgbClr val="0070C0"/>
                </a:solidFill>
              </a:rPr>
              <a:t>Metaadatok</a:t>
            </a:r>
            <a:endParaRPr sz="4000"/>
          </a:p>
        </p:txBody>
      </p:sp>
      <p:sp>
        <p:nvSpPr>
          <p:cNvPr id="202" name="Google Shape;202;p15"/>
          <p:cNvSpPr txBox="1"/>
          <p:nvPr>
            <p:ph idx="1" type="body"/>
          </p:nvPr>
        </p:nvSpPr>
        <p:spPr>
          <a:xfrm>
            <a:off x="395536" y="220486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Open Bibliography and Open Bibliographic Data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hu-HU" u="sng">
                <a:solidFill>
                  <a:schemeClr val="hlink"/>
                </a:solidFill>
                <a:hlinkClick r:id="rId3"/>
              </a:rPr>
              <a:t>http://openbiblio.net/principles/why/index.html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/>
              <a:t>„A nyílt bibliográfiai adatokra vonatkozó elvek”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hu-HU" u="sng">
                <a:solidFill>
                  <a:schemeClr val="hlink"/>
                </a:solidFill>
                <a:hlinkClick r:id="rId4"/>
              </a:rPr>
              <a:t>http://openbiblio.net/principles/hu/index.html</a:t>
            </a:r>
            <a:r>
              <a:rPr lang="hu-HU"/>
              <a:t> </a:t>
            </a:r>
            <a:endParaRPr/>
          </a:p>
        </p:txBody>
      </p:sp>
      <p:sp>
        <p:nvSpPr>
          <p:cNvPr id="203" name="Google Shape;20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204" name="Google Shape;204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6"/>
          <p:cNvSpPr txBox="1"/>
          <p:nvPr>
            <p:ph type="title"/>
          </p:nvPr>
        </p:nvSpPr>
        <p:spPr>
          <a:xfrm>
            <a:off x="457200" y="274638"/>
            <a:ext cx="8229600" cy="17142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b="1" lang="hu-HU">
                <a:solidFill>
                  <a:srgbClr val="0070C0"/>
                </a:solidFill>
              </a:rPr>
              <a:t>A felhasználhatóság, az újrafelhasználás lehetőségei</a:t>
            </a:r>
            <a:br>
              <a:rPr b="1" lang="hu-HU" sz="4800">
                <a:solidFill>
                  <a:srgbClr val="0070C0"/>
                </a:solidFill>
              </a:rPr>
            </a:br>
            <a:r>
              <a:rPr lang="hu-HU">
                <a:solidFill>
                  <a:srgbClr val="0070C0"/>
                </a:solidFill>
              </a:rPr>
              <a:t>Metaadatok</a:t>
            </a:r>
            <a:endParaRPr/>
          </a:p>
        </p:txBody>
      </p:sp>
      <p:sp>
        <p:nvSpPr>
          <p:cNvPr id="210" name="Google Shape;210;p16"/>
          <p:cNvSpPr txBox="1"/>
          <p:nvPr>
            <p:ph idx="1" type="body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Char char="•"/>
            </a:pPr>
            <a:r>
              <a:rPr b="1" lang="hu-HU">
                <a:solidFill>
                  <a:srgbClr val="0070C0"/>
                </a:solidFill>
              </a:rPr>
              <a:t>Europeana</a:t>
            </a:r>
            <a:endParaRPr b="1">
              <a:solidFill>
                <a:srgbClr val="0070C0"/>
              </a:solidFill>
            </a:endParaRPr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rgbClr val="0070C0"/>
              </a:buClr>
              <a:buSzPct val="100000"/>
              <a:buChar char="–"/>
            </a:pPr>
            <a:r>
              <a:rPr lang="hu-HU">
                <a:solidFill>
                  <a:srgbClr val="0070C0"/>
                </a:solidFill>
              </a:rPr>
              <a:t>„The Data Exchange Agreement” </a:t>
            </a:r>
            <a:endParaRPr>
              <a:solidFill>
                <a:srgbClr val="0070C0"/>
              </a:solidFill>
            </a:endParaRPr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hu-HU"/>
              <a:t>„All metadata submitted to Europeana will be published as open data under the terms of the Creative Commons Zero Public Domain Dedication (CC0).”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hu-HU"/>
              <a:t>	</a:t>
            </a:r>
            <a:r>
              <a:rPr lang="hu-HU" u="sng">
                <a:solidFill>
                  <a:schemeClr val="hlink"/>
                </a:solidFill>
                <a:hlinkClick r:id="rId3"/>
              </a:rPr>
              <a:t>https://pro.europeana.eu/page/the-data-exchange-agreement</a:t>
            </a:r>
            <a:r>
              <a:rPr lang="hu-HU"/>
              <a:t> 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hu-HU" u="sng">
                <a:solidFill>
                  <a:schemeClr val="hlink"/>
                </a:solidFill>
                <a:hlinkClick r:id="rId4"/>
              </a:rPr>
              <a:t>https://www.europeana.eu/hu/rights/usage-guidelines-for-metadata</a:t>
            </a:r>
            <a:endParaRPr>
              <a:solidFill>
                <a:srgbClr val="0070C0"/>
              </a:solidFill>
            </a:endParaRPr>
          </a:p>
        </p:txBody>
      </p:sp>
      <p:sp>
        <p:nvSpPr>
          <p:cNvPr id="211" name="Google Shape;211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212" name="Google Shape;21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b="1" lang="hu-HU">
                <a:solidFill>
                  <a:srgbClr val="0070C0"/>
                </a:solidFill>
              </a:rPr>
              <a:t>A felhasználhatóság, az újrafelhasználás lehetőségei</a:t>
            </a:r>
            <a:endParaRPr/>
          </a:p>
        </p:txBody>
      </p:sp>
      <p:sp>
        <p:nvSpPr>
          <p:cNvPr id="218" name="Google Shape;218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Europeana – digitális dokumentumok közkincs jellege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/>
              <a:t>„</a:t>
            </a:r>
            <a:r>
              <a:rPr i="1" lang="hu-HU"/>
              <a:t>The Europeana Public Domain Charter</a:t>
            </a:r>
            <a:r>
              <a:rPr lang="hu-HU"/>
              <a:t>”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i="1" lang="hu-HU"/>
              <a:t>Works that are in the Public Domain in analogue form continue to be in the Public Domain once they have been digitised.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hu-HU" u="sng">
                <a:solidFill>
                  <a:schemeClr val="hlink"/>
                </a:solidFill>
                <a:hlinkClick r:id="rId3"/>
              </a:rPr>
              <a:t>https://pro.europeana.eu/post/the-europeana-public-domain-charter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219" name="Google Shape;219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220" name="Google Shape;220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8"/>
          <p:cNvSpPr txBox="1"/>
          <p:nvPr>
            <p:ph type="title"/>
          </p:nvPr>
        </p:nvSpPr>
        <p:spPr>
          <a:xfrm>
            <a:off x="467544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b="1" lang="hu-HU">
                <a:solidFill>
                  <a:srgbClr val="0070C0"/>
                </a:solidFill>
              </a:rPr>
              <a:t>A felhasználhatóság, az újrafelhasználás lehetőségei</a:t>
            </a:r>
            <a:endParaRPr/>
          </a:p>
        </p:txBody>
      </p:sp>
      <p:sp>
        <p:nvSpPr>
          <p:cNvPr id="226" name="Google Shape;226;p18"/>
          <p:cNvSpPr txBox="1"/>
          <p:nvPr>
            <p:ph idx="1" type="body"/>
          </p:nvPr>
        </p:nvSpPr>
        <p:spPr>
          <a:xfrm>
            <a:off x="467544" y="14127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hu-HU" sz="3000"/>
              <a:t>AZ EURÓPAI PARLAMENT ÉS A TANÁCS (EU) 2019/790 IRÁNYELVE (2019. április 17.)</a:t>
            </a:r>
            <a:br>
              <a:rPr lang="hu-HU" sz="3000"/>
            </a:br>
            <a:r>
              <a:rPr lang="hu-HU" sz="3000"/>
              <a:t>a digitális egységes piacon a szerzői és szomszédos jogokról, valamint a 96/9/EK és a 2001/29/EK irányelv módosításáról</a:t>
            </a:r>
            <a:endParaRPr/>
          </a:p>
          <a:p>
            <a:pPr indent="-285750" lvl="1" marL="74295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hu-HU" sz="2600" u="sng">
                <a:solidFill>
                  <a:schemeClr val="hlink"/>
                </a:solidFill>
                <a:hlinkClick r:id="rId3"/>
              </a:rPr>
              <a:t>https://eur-lex.europa.eu/legal-content/HU/TXT/HTML/?uri=CELEX:32019L0790&amp;from=HU#d1e939-92-1</a:t>
            </a:r>
            <a:endParaRPr sz="2600"/>
          </a:p>
          <a:p>
            <a:pPr indent="-285750" lvl="1" marL="74295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hu-HU" sz="2600" u="sng">
                <a:solidFill>
                  <a:schemeClr val="hlink"/>
                </a:solidFill>
                <a:hlinkClick r:id="rId4"/>
              </a:rPr>
              <a:t>3. cikk</a:t>
            </a:r>
            <a:br>
              <a:rPr lang="hu-HU" sz="2600"/>
            </a:br>
            <a:r>
              <a:rPr lang="hu-HU" sz="2600"/>
              <a:t>Tudományos kutatási céllal végzett szöveg- és adatbányászat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227" name="Google Shape;227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228" name="Google Shape;22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9"/>
          <p:cNvSpPr txBox="1"/>
          <p:nvPr>
            <p:ph type="title"/>
          </p:nvPr>
        </p:nvSpPr>
        <p:spPr>
          <a:xfrm>
            <a:off x="467544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b="1" lang="hu-HU">
                <a:solidFill>
                  <a:srgbClr val="0070C0"/>
                </a:solidFill>
              </a:rPr>
              <a:t>A felhasználhatóság, az újrafelhasználás lehetőségei</a:t>
            </a:r>
            <a:endParaRPr/>
          </a:p>
        </p:txBody>
      </p:sp>
      <p:sp>
        <p:nvSpPr>
          <p:cNvPr id="234" name="Google Shape;234;p19"/>
          <p:cNvSpPr txBox="1"/>
          <p:nvPr>
            <p:ph idx="1" type="body"/>
          </p:nvPr>
        </p:nvSpPr>
        <p:spPr>
          <a:xfrm>
            <a:off x="457200" y="1412776"/>
            <a:ext cx="8229600" cy="471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hu-HU"/>
              <a:t>PSI irányelvek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AZ EURÓPAI PARLAMENT ÉS A TANÁCS 2003/98/EK IRÁNYELVE (2003. november 17.) a közszféra információinak további felhasználásáról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hu-HU" u="sng">
                <a:solidFill>
                  <a:schemeClr val="hlink"/>
                </a:solidFill>
                <a:hlinkClick r:id="rId3"/>
              </a:rPr>
              <a:t>https://eur-lex.europa.eu/legal-content/HU/TXT/HTML/?uri=CELEX:02003L0098-20130717&amp;from=EN</a:t>
            </a:r>
            <a:r>
              <a:rPr lang="hu-HU"/>
              <a:t>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2012. évi LXIII. Törvény a közadatok újrahasznosításáról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hu-HU" u="sng">
                <a:solidFill>
                  <a:schemeClr val="hlink"/>
                </a:solidFill>
                <a:hlinkClick r:id="rId4"/>
              </a:rPr>
              <a:t>https://net.jogtar.hu/jogszabaly?docid=a1200063.tv</a:t>
            </a:r>
            <a:r>
              <a:rPr lang="hu-HU"/>
              <a:t> </a:t>
            </a:r>
            <a:endParaRPr/>
          </a:p>
        </p:txBody>
      </p:sp>
      <p:sp>
        <p:nvSpPr>
          <p:cNvPr id="235" name="Google Shape;235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236" name="Google Shape;23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b="1" lang="hu-HU">
                <a:solidFill>
                  <a:srgbClr val="0070C0"/>
                </a:solidFill>
              </a:rPr>
              <a:t>Miről is beszélünk?</a:t>
            </a:r>
            <a:endParaRPr b="1">
              <a:solidFill>
                <a:srgbClr val="0070C0"/>
              </a:solidFill>
            </a:endParaRPr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Char char="•"/>
            </a:pPr>
            <a:r>
              <a:rPr lang="hu-HU">
                <a:solidFill>
                  <a:srgbClr val="0070C0"/>
                </a:solidFill>
              </a:rPr>
              <a:t>Helyzetkép – digitális tartalmak a közgyűjteményekben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ts val="3200"/>
              <a:buChar char="•"/>
            </a:pPr>
            <a:r>
              <a:rPr lang="hu-HU">
                <a:solidFill>
                  <a:srgbClr val="0070C0"/>
                </a:solidFill>
              </a:rPr>
              <a:t>Felhasználási igények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ts val="3200"/>
              <a:buChar char="•"/>
            </a:pPr>
            <a:r>
              <a:rPr lang="hu-HU">
                <a:solidFill>
                  <a:srgbClr val="0070C0"/>
                </a:solidFill>
              </a:rPr>
              <a:t>A felhasználhatóság, az újrafelhasználás lehetőségei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ts val="3200"/>
              <a:buChar char="•"/>
            </a:pPr>
            <a:r>
              <a:rPr lang="hu-HU">
                <a:solidFill>
                  <a:srgbClr val="0070C0"/>
                </a:solidFill>
              </a:rPr>
              <a:t>Kérdések, felvetések, problémák</a:t>
            </a:r>
            <a:endParaRPr/>
          </a:p>
        </p:txBody>
      </p:sp>
      <p:sp>
        <p:nvSpPr>
          <p:cNvPr id="98" name="Google Shape;98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99" name="Google Shape;9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b="1" lang="hu-HU">
                <a:solidFill>
                  <a:srgbClr val="0070C0"/>
                </a:solidFill>
              </a:rPr>
              <a:t>A felhasználhatóság, az újrafelhasználás lehetőségei</a:t>
            </a:r>
            <a:endParaRPr/>
          </a:p>
        </p:txBody>
      </p:sp>
      <p:sp>
        <p:nvSpPr>
          <p:cNvPr id="242" name="Google Shape;242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2012. évi LXIII. Törvény a közadatok újrahasznosításáról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hu-HU"/>
              <a:t>6. </a:t>
            </a:r>
            <a:r>
              <a:rPr i="1" lang="hu-HU"/>
              <a:t>kulturális közadat: </a:t>
            </a:r>
            <a:r>
              <a:rPr lang="hu-HU"/>
              <a:t>a muzeális intézményekről, a nyilvános könyvtári ellátásról és a közművelődésről szóló, a köziratokról, a közlevéltárakról és a magánlevéltári anyag védelméről szóló, a kulturális örökség védelméről szóló, az előadó-művészeti szervezetek támogatásáról és sajátos foglalkoztatási szabályairól szóló, valamint a mozgóképről szóló törvény hatálya alá tartozó </a:t>
            </a:r>
            <a:r>
              <a:rPr b="1" lang="hu-HU"/>
              <a:t>közfeladatot ellátó szerv </a:t>
            </a:r>
            <a:r>
              <a:rPr lang="hu-HU"/>
              <a:t>jogszabály alapján </a:t>
            </a:r>
            <a:r>
              <a:rPr b="1" lang="hu-HU"/>
              <a:t>vezetett nyilvántartásában szereplő adat,</a:t>
            </a:r>
            <a:r>
              <a:rPr lang="hu-HU"/>
              <a:t> továbbá </a:t>
            </a:r>
            <a:r>
              <a:rPr b="1" lang="hu-HU"/>
              <a:t>a nyilvántartásában levő kulturális javakról, könyvtári dokumentumokról és köziratokról készült, digitális tartalomként feldolgozható elektronikus másolat</a:t>
            </a:r>
            <a:r>
              <a:rPr lang="hu-HU"/>
              <a:t>;</a:t>
            </a:r>
            <a:endParaRPr/>
          </a:p>
        </p:txBody>
      </p:sp>
      <p:sp>
        <p:nvSpPr>
          <p:cNvPr id="243" name="Google Shape;24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244" name="Google Shape;244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hu-HU">
                <a:solidFill>
                  <a:srgbClr val="0070C0"/>
                </a:solidFill>
              </a:rPr>
              <a:t>Kérdések, felvetések, problémák</a:t>
            </a:r>
            <a:endParaRPr>
              <a:solidFill>
                <a:srgbClr val="0070C0"/>
              </a:solidFill>
            </a:endParaRPr>
          </a:p>
        </p:txBody>
      </p:sp>
      <p:sp>
        <p:nvSpPr>
          <p:cNvPr id="250" name="Google Shape;250;p21"/>
          <p:cNvSpPr txBox="1"/>
          <p:nvPr>
            <p:ph idx="1" type="body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Az újrahasznosítás igénye nő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Fontos a felhasználási lehetőségek tájékoztatása a honlapokon (Terms of use)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Nemcsak az egyedi, a tömeges, kutatói igény kiszolgálása – szöveg-, adatbányászati igények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2013. Dublin, “</a:t>
            </a:r>
            <a:r>
              <a:rPr lang="hu-HU" u="sng">
                <a:solidFill>
                  <a:schemeClr val="hlink"/>
                </a:solidFill>
                <a:hlinkClick r:id="rId3"/>
              </a:rPr>
              <a:t>Use, Re-use and Access</a:t>
            </a:r>
            <a:r>
              <a:rPr lang="hu-HU"/>
              <a:t>”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2013. meSch projekt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 u="sng">
                <a:solidFill>
                  <a:schemeClr val="hlink"/>
                </a:solidFill>
                <a:hlinkClick r:id="rId4"/>
              </a:rPr>
              <a:t>https://www.mesch-project.eu/reusing-existing-digital-content/</a:t>
            </a:r>
            <a:r>
              <a:rPr lang="hu-HU"/>
              <a:t> </a:t>
            </a:r>
            <a:endParaRPr/>
          </a:p>
        </p:txBody>
      </p:sp>
      <p:sp>
        <p:nvSpPr>
          <p:cNvPr id="251" name="Google Shape;251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252" name="Google Shape;252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hu-HU">
                <a:solidFill>
                  <a:srgbClr val="0070C0"/>
                </a:solidFill>
              </a:rPr>
              <a:t>Helyzetkép – digitális tartalmak a közgyűjteményekben</a:t>
            </a:r>
            <a:endParaRPr>
              <a:solidFill>
                <a:srgbClr val="0070C0"/>
              </a:solidFill>
            </a:endParaRPr>
          </a:p>
        </p:txBody>
      </p:sp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Magyarország Képes Történelmi Kronológiája</a:t>
            </a:r>
            <a:br>
              <a:rPr lang="hu-HU"/>
            </a:br>
            <a:r>
              <a:rPr lang="hu-HU"/>
              <a:t>	</a:t>
            </a:r>
            <a:r>
              <a:rPr lang="hu-HU" u="sng">
                <a:solidFill>
                  <a:schemeClr val="hlink"/>
                </a:solidFill>
                <a:hlinkClick r:id="rId3"/>
              </a:rPr>
              <a:t>http://www.kepido.oszk.hu/index.phtml</a:t>
            </a:r>
            <a:r>
              <a:rPr lang="hu-HU"/>
              <a:t>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Magyar Digitális Képkönyvtár	</a:t>
            </a:r>
            <a:r>
              <a:rPr lang="hu-HU" u="sng">
                <a:solidFill>
                  <a:schemeClr val="hlink"/>
                </a:solidFill>
                <a:hlinkClick r:id="rId4"/>
              </a:rPr>
              <a:t>https://kepkonyvtar.hu/</a:t>
            </a:r>
            <a:r>
              <a:rPr lang="hu-HU"/>
              <a:t>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Nyugat 1908-2008</a:t>
            </a:r>
            <a:br>
              <a:rPr lang="hu-HU"/>
            </a:br>
            <a:r>
              <a:rPr lang="hu-HU"/>
              <a:t>	</a:t>
            </a:r>
            <a:r>
              <a:rPr lang="hu-HU" u="sng">
                <a:solidFill>
                  <a:schemeClr val="hlink"/>
                </a:solidFill>
                <a:hlinkClick r:id="rId5"/>
              </a:rPr>
              <a:t>https://nyugat.oszk.hu/</a:t>
            </a:r>
            <a:r>
              <a:rPr lang="hu-HU"/>
              <a:t>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Bibliotheca Corvina Virtualis	</a:t>
            </a:r>
            <a:r>
              <a:rPr lang="hu-HU" u="sng">
                <a:solidFill>
                  <a:schemeClr val="hlink"/>
                </a:solidFill>
                <a:hlinkClick r:id="rId6"/>
              </a:rPr>
              <a:t>https://corvina.hu/</a:t>
            </a:r>
            <a:r>
              <a:rPr lang="hu-HU"/>
              <a:t>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OSZK Fotótér</a:t>
            </a:r>
            <a:br>
              <a:rPr lang="hu-HU"/>
            </a:br>
            <a:r>
              <a:rPr lang="hu-HU"/>
              <a:t>	</a:t>
            </a:r>
            <a:r>
              <a:rPr lang="hu-HU" u="sng">
                <a:solidFill>
                  <a:schemeClr val="hlink"/>
                </a:solidFill>
                <a:hlinkClick r:id="rId7"/>
              </a:rPr>
              <a:t>https://fototer.oszk.hu/</a:t>
            </a:r>
            <a:r>
              <a:rPr lang="hu-HU"/>
              <a:t> 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06" name="Google Shape;10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07" name="Google Shape;107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/>
          <p:nvPr>
            <p:ph type="title"/>
          </p:nvPr>
        </p:nvSpPr>
        <p:spPr>
          <a:xfrm>
            <a:off x="457200" y="188640"/>
            <a:ext cx="8229600" cy="1584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800"/>
              <a:buFont typeface="Calibri"/>
              <a:buNone/>
            </a:pPr>
            <a:r>
              <a:rPr lang="hu-HU" sz="3800">
                <a:solidFill>
                  <a:srgbClr val="0070C0"/>
                </a:solidFill>
              </a:rPr>
              <a:t>Helyzetkép – digitális tartalmak a közgyűjteményekben </a:t>
            </a:r>
            <a:br>
              <a:rPr lang="hu-HU" sz="3800">
                <a:solidFill>
                  <a:srgbClr val="0070C0"/>
                </a:solidFill>
              </a:rPr>
            </a:br>
            <a:r>
              <a:rPr lang="hu-HU" sz="3800">
                <a:solidFill>
                  <a:srgbClr val="0070C0"/>
                </a:solidFill>
              </a:rPr>
              <a:t>felsőoktatás, tudományos könyvtárak</a:t>
            </a:r>
            <a:endParaRPr sz="3800">
              <a:solidFill>
                <a:srgbClr val="0070C0"/>
              </a:solidFill>
            </a:endParaRPr>
          </a:p>
        </p:txBody>
      </p:sp>
      <p:sp>
        <p:nvSpPr>
          <p:cNvPr id="113" name="Google Shape;113;p4"/>
          <p:cNvSpPr txBox="1"/>
          <p:nvPr>
            <p:ph idx="1" type="body"/>
          </p:nvPr>
        </p:nvSpPr>
        <p:spPr>
          <a:xfrm>
            <a:off x="395536" y="2060848"/>
            <a:ext cx="8229600" cy="40324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hu-HU"/>
              <a:t>SZTE</a:t>
            </a:r>
            <a:r>
              <a:rPr lang="hu-HU"/>
              <a:t> Kebelsberg Könyvtár repozitórumai	</a:t>
            </a:r>
            <a:r>
              <a:rPr lang="hu-HU" u="sng">
                <a:solidFill>
                  <a:schemeClr val="hlink"/>
                </a:solidFill>
                <a:hlinkClick r:id="rId3"/>
              </a:rPr>
              <a:t>https://contentas.bibl.u-szeged.hu/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hu-HU"/>
              <a:t>MTA</a:t>
            </a:r>
            <a:r>
              <a:rPr lang="hu-HU"/>
              <a:t> Könyvtár repozitóriumai	</a:t>
            </a:r>
            <a:r>
              <a:rPr lang="hu-HU" u="sng">
                <a:solidFill>
                  <a:schemeClr val="hlink"/>
                </a:solidFill>
                <a:hlinkClick r:id="rId4"/>
              </a:rPr>
              <a:t>https://konyvtar.mta.hu/index.php?name=v_5_5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hu-HU"/>
              <a:t>Debreceni</a:t>
            </a:r>
            <a:r>
              <a:rPr lang="hu-HU"/>
              <a:t> Egyetem elektronikus Archívuma	</a:t>
            </a:r>
            <a:r>
              <a:rPr lang="hu-HU" u="sng">
                <a:solidFill>
                  <a:schemeClr val="hlink"/>
                </a:solidFill>
                <a:hlinkClick r:id="rId5"/>
              </a:rPr>
              <a:t>https://dea.lib.unideb.hu/dea/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14" name="Google Shape;114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15" name="Google Shape;11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type="title"/>
          </p:nvPr>
        </p:nvSpPr>
        <p:spPr>
          <a:xfrm>
            <a:off x="457200" y="188640"/>
            <a:ext cx="8229600" cy="1512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800"/>
              <a:buFont typeface="Calibri"/>
              <a:buNone/>
            </a:pPr>
            <a:r>
              <a:rPr lang="hu-HU" sz="3800">
                <a:solidFill>
                  <a:srgbClr val="0070C0"/>
                </a:solidFill>
              </a:rPr>
              <a:t>Helyzetkép – digitális tartalmak a közgyűjteményekben</a:t>
            </a:r>
            <a:br>
              <a:rPr lang="hu-HU" sz="3800">
                <a:solidFill>
                  <a:srgbClr val="0070C0"/>
                </a:solidFill>
              </a:rPr>
            </a:br>
            <a:r>
              <a:rPr lang="hu-HU" sz="3800">
                <a:solidFill>
                  <a:srgbClr val="0070C0"/>
                </a:solidFill>
              </a:rPr>
              <a:t>közkönyvtárak</a:t>
            </a:r>
            <a:endParaRPr sz="3800">
              <a:solidFill>
                <a:srgbClr val="0070C0"/>
              </a:solidFill>
            </a:endParaRPr>
          </a:p>
        </p:txBody>
      </p:sp>
      <p:sp>
        <p:nvSpPr>
          <p:cNvPr id="121" name="Google Shape;121;p5"/>
          <p:cNvSpPr txBox="1"/>
          <p:nvPr>
            <p:ph idx="1" type="body"/>
          </p:nvPr>
        </p:nvSpPr>
        <p:spPr>
          <a:xfrm>
            <a:off x="467544" y="184482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hu-HU"/>
              <a:t>Győr</a:t>
            </a:r>
            <a:r>
              <a:rPr lang="hu-HU"/>
              <a:t>; Dr Kovács Pál Könyvtár és Közösségi Tér – Digitális könyvtár</a:t>
            </a:r>
            <a:br>
              <a:rPr lang="hu-HU"/>
            </a:br>
            <a:r>
              <a:rPr lang="hu-HU" u="sng">
                <a:solidFill>
                  <a:schemeClr val="hlink"/>
                </a:solidFill>
                <a:hlinkClick r:id="rId3"/>
              </a:rPr>
              <a:t>https://edok.gyorikonyvtar.hu/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hu-HU"/>
              <a:t>Szolnok</a:t>
            </a:r>
            <a:r>
              <a:rPr lang="hu-HU"/>
              <a:t>; Jász-Nagykun-Szolnok Megyei Elektronikus Könyvtár - </a:t>
            </a:r>
            <a:r>
              <a:rPr lang="hu-HU" u="sng">
                <a:solidFill>
                  <a:schemeClr val="hlink"/>
                </a:solidFill>
                <a:hlinkClick r:id="rId4"/>
              </a:rPr>
              <a:t>http://portal.vfmk.hu/</a:t>
            </a:r>
            <a:r>
              <a:rPr lang="hu-HU"/>
              <a:t>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hu-HU"/>
              <a:t>Nagykanizsa</a:t>
            </a:r>
            <a:r>
              <a:rPr lang="hu-HU"/>
              <a:t>; Nagykanizsai Kistérségi Adatkezelő Rendszer - </a:t>
            </a:r>
            <a:r>
              <a:rPr lang="hu-HU" u="sng">
                <a:solidFill>
                  <a:schemeClr val="hlink"/>
                </a:solidFill>
                <a:hlinkClick r:id="rId5"/>
              </a:rPr>
              <a:t>https://www.nagykar.hu/</a:t>
            </a:r>
            <a:r>
              <a:rPr lang="hu-HU"/>
              <a:t>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hu-HU"/>
              <a:t>Hungaricana</a:t>
            </a:r>
            <a:r>
              <a:rPr lang="hu-HU"/>
              <a:t> - </a:t>
            </a:r>
            <a:r>
              <a:rPr lang="hu-HU" u="sng">
                <a:solidFill>
                  <a:schemeClr val="hlink"/>
                </a:solidFill>
                <a:hlinkClick r:id="rId6"/>
              </a:rPr>
              <a:t>https://hungaricana.hu/hu/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22" name="Google Shape;12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23" name="Google Shape;123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/>
          <p:nvPr>
            <p:ph type="title"/>
          </p:nvPr>
        </p:nvSpPr>
        <p:spPr>
          <a:xfrm>
            <a:off x="467544" y="260648"/>
            <a:ext cx="8229600" cy="1589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800"/>
              <a:buFont typeface="Calibri"/>
              <a:buNone/>
            </a:pPr>
            <a:r>
              <a:rPr lang="hu-HU" sz="3800">
                <a:solidFill>
                  <a:srgbClr val="0070C0"/>
                </a:solidFill>
              </a:rPr>
              <a:t>Helyzetkép – digitális tartalmak a közgyűjteményekben</a:t>
            </a:r>
            <a:br>
              <a:rPr lang="hu-HU" sz="3800">
                <a:solidFill>
                  <a:srgbClr val="0070C0"/>
                </a:solidFill>
              </a:rPr>
            </a:br>
            <a:r>
              <a:rPr lang="hu-HU" sz="3800">
                <a:solidFill>
                  <a:srgbClr val="0070C0"/>
                </a:solidFill>
              </a:rPr>
              <a:t>nyilvántartás, átláthatóság</a:t>
            </a:r>
            <a:endParaRPr sz="3800"/>
          </a:p>
        </p:txBody>
      </p:sp>
      <p:sp>
        <p:nvSpPr>
          <p:cNvPr id="129" name="Google Shape;129;p6"/>
          <p:cNvSpPr txBox="1"/>
          <p:nvPr>
            <p:ph idx="1" type="body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Neumann-ház Webkat (1997-2006.)</a:t>
            </a:r>
            <a:br>
              <a:rPr lang="hu-HU"/>
            </a:br>
            <a:r>
              <a:rPr lang="hu-HU"/>
              <a:t>	</a:t>
            </a:r>
            <a:r>
              <a:rPr lang="hu-HU" u="sng">
                <a:solidFill>
                  <a:schemeClr val="hlink"/>
                </a:solidFill>
                <a:hlinkClick r:id="rId3"/>
              </a:rPr>
              <a:t>webkat.hu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Nemzeti Digitális Adattár (2003-2013.)</a:t>
            </a:r>
            <a:br>
              <a:rPr lang="hu-HU"/>
            </a:br>
            <a:r>
              <a:rPr lang="hu-HU"/>
              <a:t>	</a:t>
            </a:r>
            <a:r>
              <a:rPr lang="hu-HU" u="sng">
                <a:solidFill>
                  <a:schemeClr val="hlink"/>
                </a:solidFill>
                <a:hlinkClick r:id="rId4"/>
              </a:rPr>
              <a:t>nda.hu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MaNDA adatbázis (2011-2016.)</a:t>
            </a:r>
            <a:br>
              <a:rPr lang="hu-HU"/>
            </a:br>
            <a:r>
              <a:rPr lang="hu-HU"/>
              <a:t>	</a:t>
            </a:r>
            <a:r>
              <a:rPr lang="hu-HU" u="sng">
                <a:solidFill>
                  <a:schemeClr val="hlink"/>
                </a:solidFill>
                <a:hlinkClick r:id="rId5"/>
              </a:rPr>
              <a:t>mandadb.hu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KDS 2017.</a:t>
            </a:r>
            <a:br>
              <a:rPr lang="hu-HU"/>
            </a:br>
            <a:r>
              <a:rPr lang="hu-HU"/>
              <a:t>	</a:t>
            </a:r>
            <a:r>
              <a:rPr lang="hu-HU" u="sng">
                <a:solidFill>
                  <a:schemeClr val="hlink"/>
                </a:solidFill>
                <a:hlinkClick r:id="rId6"/>
              </a:rPr>
              <a:t>http://www.oszk.hu/kds-k</a:t>
            </a:r>
            <a:endParaRPr/>
          </a:p>
        </p:txBody>
      </p:sp>
      <p:sp>
        <p:nvSpPr>
          <p:cNvPr id="130" name="Google Shape;13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31" name="Google Shape;131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 txBox="1"/>
          <p:nvPr>
            <p:ph type="title"/>
          </p:nvPr>
        </p:nvSpPr>
        <p:spPr>
          <a:xfrm>
            <a:off x="467544" y="188640"/>
            <a:ext cx="8229600" cy="940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b="1" lang="hu-HU">
                <a:solidFill>
                  <a:srgbClr val="0070C0"/>
                </a:solidFill>
              </a:rPr>
              <a:t>Felhasználási igények</a:t>
            </a:r>
            <a:endParaRPr>
              <a:solidFill>
                <a:srgbClr val="0070C0"/>
              </a:solidFill>
            </a:endParaRPr>
          </a:p>
        </p:txBody>
      </p:sp>
      <p:sp>
        <p:nvSpPr>
          <p:cNvPr id="137" name="Google Shape;137;p7"/>
          <p:cNvSpPr txBox="1"/>
          <p:nvPr>
            <p:ph idx="1" type="body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Tartalomszolgáltatások, elsősorban egyéni igények céljára, saját használatra. Lásd pl.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hu-HU" u="sng">
                <a:solidFill>
                  <a:schemeClr val="hlink"/>
                </a:solidFill>
                <a:hlinkClick r:id="rId3"/>
              </a:rPr>
              <a:t>http://mek.oszk.hu/html/allando/copyright.htm</a:t>
            </a:r>
            <a:r>
              <a:rPr lang="hu-HU"/>
              <a:t> 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hu-HU" u="sng">
                <a:solidFill>
                  <a:schemeClr val="hlink"/>
                </a:solidFill>
                <a:hlinkClick r:id="rId4"/>
              </a:rPr>
              <a:t>https://dka.oszk.hu/html/allando/copyright.htm</a:t>
            </a:r>
            <a:endParaRPr u="sng"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/>
              <a:t>Rendszeres igények a DKA-hoz pl.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hu-HU"/>
              <a:t>Iskoláknak szánt kiadvány - MDML-Média Kft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hu-HU"/>
              <a:t>Iskolai tankönyvcsalád - Szeged-Csanádi Egyházmegye Gelsey Vilmos Pedagógiai Intézet 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hu-HU"/>
              <a:t>Budavári Séták magazin - Várkapitányság Nonprofit Zrt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hu-HU"/>
              <a:t>Parlamenti kiadványhoz - Országgyűlés Hivatala 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38" name="Google Shape;13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39" name="Google Shape;13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/>
          <p:nvPr>
            <p:ph type="title"/>
          </p:nvPr>
        </p:nvSpPr>
        <p:spPr>
          <a:xfrm>
            <a:off x="467544" y="332656"/>
            <a:ext cx="8229600" cy="940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b="1" lang="hu-HU">
                <a:solidFill>
                  <a:srgbClr val="0070C0"/>
                </a:solidFill>
              </a:rPr>
              <a:t>Felhasználási igények</a:t>
            </a:r>
            <a:endParaRPr/>
          </a:p>
        </p:txBody>
      </p:sp>
      <p:sp>
        <p:nvSpPr>
          <p:cNvPr id="145" name="Google Shape;145;p8"/>
          <p:cNvSpPr txBox="1"/>
          <p:nvPr>
            <p:ph idx="1" type="body"/>
          </p:nvPr>
        </p:nvSpPr>
        <p:spPr>
          <a:xfrm>
            <a:off x="467544" y="1412776"/>
            <a:ext cx="8229600" cy="4741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Könyvekben lévő képanyaghoz, pl.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/>
              <a:t>Magyarország a XX. században</a:t>
            </a:r>
            <a:br>
              <a:rPr lang="hu-HU"/>
            </a:br>
            <a:r>
              <a:rPr lang="hu-HU"/>
              <a:t>Nyomtatott kiadás: Szekszárd : Babits, 1996-2000</a:t>
            </a:r>
            <a:br>
              <a:rPr lang="hu-HU"/>
            </a:br>
            <a:r>
              <a:rPr lang="hu-HU"/>
              <a:t>URL: </a:t>
            </a:r>
            <a:r>
              <a:rPr lang="hu-HU" u="sng">
                <a:solidFill>
                  <a:schemeClr val="hlink"/>
                </a:solidFill>
                <a:hlinkClick r:id="rId3"/>
              </a:rPr>
              <a:t>https://mek.oszk.hu/02100/02185</a:t>
            </a:r>
            <a:r>
              <a:rPr lang="hu-HU"/>
              <a:t>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/>
              <a:t>A Dunánál - Magyarok a 20. században (1918-2000)</a:t>
            </a:r>
            <a:br>
              <a:rPr lang="hu-HU"/>
            </a:br>
            <a:r>
              <a:rPr lang="hu-HU"/>
              <a:t>URL: </a:t>
            </a:r>
            <a:r>
              <a:rPr lang="hu-HU" u="sng">
                <a:solidFill>
                  <a:schemeClr val="hlink"/>
                </a:solidFill>
                <a:hlinkClick r:id="rId4"/>
              </a:rPr>
              <a:t>https://mek.oszk.hu/01900/01906</a:t>
            </a:r>
            <a:r>
              <a:rPr lang="hu-HU"/>
              <a:t> 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46" name="Google Shape;146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47" name="Google Shape;147;p8"/>
          <p:cNvSpPr/>
          <p:nvPr/>
        </p:nvSpPr>
        <p:spPr>
          <a:xfrm>
            <a:off x="3464902" y="3244334"/>
            <a:ext cx="221419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"/>
          <p:cNvSpPr txBox="1"/>
          <p:nvPr>
            <p:ph type="title"/>
          </p:nvPr>
        </p:nvSpPr>
        <p:spPr>
          <a:xfrm>
            <a:off x="467544" y="116632"/>
            <a:ext cx="8229600" cy="940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b="1" lang="hu-HU">
                <a:solidFill>
                  <a:srgbClr val="0070C0"/>
                </a:solidFill>
              </a:rPr>
              <a:t>Felhasználási igények</a:t>
            </a:r>
            <a:endParaRPr/>
          </a:p>
        </p:txBody>
      </p:sp>
      <p:sp>
        <p:nvSpPr>
          <p:cNvPr id="154" name="Google Shape;154;p9"/>
          <p:cNvSpPr txBox="1"/>
          <p:nvPr>
            <p:ph idx="1" type="body"/>
          </p:nvPr>
        </p:nvSpPr>
        <p:spPr>
          <a:xfrm>
            <a:off x="457200" y="980728"/>
            <a:ext cx="8229600" cy="5472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u-HU"/>
              <a:t>Kutatási igények nagyobb szöveg korpuszra, pl.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/>
              <a:t>Magyar Nemzeti Szövegtár - </a:t>
            </a:r>
            <a:r>
              <a:rPr lang="hu-HU" u="sng">
                <a:solidFill>
                  <a:schemeClr val="hlink"/>
                </a:solidFill>
                <a:hlinkClick r:id="rId3"/>
              </a:rPr>
              <a:t>http://corpus.nytud.hu/mnsz/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/>
              <a:t>Mikes Szótár - </a:t>
            </a:r>
            <a:r>
              <a:rPr lang="hu-HU" u="sng">
                <a:solidFill>
                  <a:schemeClr val="hlink"/>
                </a:solidFill>
                <a:hlinkClick r:id="rId4"/>
              </a:rPr>
              <a:t>http://mikesszotar.iti.mta.hu/eloszo.html</a:t>
            </a:r>
            <a:r>
              <a:rPr lang="hu-HU"/>
              <a:t>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/>
              <a:t>RPHA adatbázis - </a:t>
            </a:r>
            <a:r>
              <a:rPr lang="hu-HU" u="sng">
                <a:solidFill>
                  <a:schemeClr val="hlink"/>
                </a:solidFill>
                <a:hlinkClick r:id="rId5"/>
              </a:rPr>
              <a:t>https://f-book.com/rpha/v7/search.php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hu-HU"/>
              <a:t>Pl. </a:t>
            </a:r>
            <a:r>
              <a:rPr lang="hu-HU" u="sng">
                <a:solidFill>
                  <a:schemeClr val="hlink"/>
                </a:solidFill>
                <a:hlinkClick r:id="rId6"/>
              </a:rPr>
              <a:t>https://f-book.com/rpha/v7/rpha.php?r=0070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/>
              <a:t>ELTE Verskorpusz - </a:t>
            </a:r>
            <a:r>
              <a:rPr lang="hu-HU" u="sng">
                <a:solidFill>
                  <a:schemeClr val="hlink"/>
                </a:solidFill>
                <a:hlinkClick r:id="rId7"/>
              </a:rPr>
              <a:t>https://elte-dh.hu/verskorpusz/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hu-HU"/>
              <a:t>ELTE regénykorpusz - </a:t>
            </a:r>
            <a:r>
              <a:rPr lang="hu-HU" u="sng">
                <a:solidFill>
                  <a:schemeClr val="hlink"/>
                </a:solidFill>
                <a:hlinkClick r:id="rId8"/>
              </a:rPr>
              <a:t>https://regenykorpusz.elte-dh.hu/</a:t>
            </a:r>
            <a:r>
              <a:rPr lang="hu-HU"/>
              <a:t> </a:t>
            </a:r>
            <a:endParaRPr/>
          </a:p>
        </p:txBody>
      </p:sp>
      <p:sp>
        <p:nvSpPr>
          <p:cNvPr id="155" name="Google Shape;155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56" name="Google Shape;156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Networkshop, 2021.04.07.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2021-04-07T07:30:23Z</dcterms:created>
  <dc:creator>Moldován István</dc:creator>
</cp:coreProperties>
</file>