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4" autoAdjust="0"/>
    <p:restoredTop sz="86457" autoAdjust="0"/>
  </p:normalViewPr>
  <p:slideViewPr>
    <p:cSldViewPr>
      <p:cViewPr varScale="1">
        <p:scale>
          <a:sx n="76" d="100"/>
          <a:sy n="76" d="100"/>
        </p:scale>
        <p:origin x="-34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BA1B-4A58-4E3C-BA8A-74A1A9E78784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89A5-8830-4BBD-B010-772CC61B2E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7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525E-18D1-41A5-8C02-C2B6337E2FAF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05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FFDA-A38B-4A66-AFA0-C12225A1B3A5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37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F266-378C-4409-B852-C419348158E0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00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AF26-7460-4100-8C6F-D8B341FBF3E3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6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C241-877F-4F84-A5A0-7738F730BD4E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49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FBFA-BEB5-4EA5-8E6D-4B6516A56298}" type="datetime1">
              <a:rPr lang="hu-HU" smtClean="0"/>
              <a:t>2020. 02. 12.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1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C37E-A4BD-4114-BFE6-3A02696D0171}" type="datetime1">
              <a:rPr lang="hu-HU" smtClean="0"/>
              <a:t>2020. 02. 12.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7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5365-8B49-4131-912A-1559329A450B}" type="datetime1">
              <a:rPr lang="hu-HU" smtClean="0"/>
              <a:t>2020. 02. 12.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29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611B-C933-4207-A121-23A6170BFA3F}" type="datetime1">
              <a:rPr lang="hu-HU" smtClean="0"/>
              <a:t>2020. 02. 12.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6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74C7-4931-49A6-9A9F-95C747F6DEA9}" type="datetime1">
              <a:rPr lang="hu-HU" smtClean="0"/>
              <a:t>2020. 02. 12.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2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C84-E958-413D-8F30-F0BE1A061B22}" type="datetime1">
              <a:rPr lang="hu-HU" smtClean="0"/>
              <a:t>2020. 02. 12.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43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9CC8-3275-4250-AC2E-27EFA80DC626}" type="datetime1">
              <a:rPr lang="hu-HU" smtClean="0"/>
              <a:t>2020. 02. 12.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80EF-3609-4D53-ABC5-BCDE957DE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2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1200/01280/" TargetMode="External"/><Relationship Id="rId2" Type="http://schemas.openxmlformats.org/officeDocument/2006/relationships/hyperlink" Target="http://mek.iif.hu/porta/szint/muszaki/szamtech/wan/fuzete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epa.oszk.hu/00000/000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ws.niif.hu/archivu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pa.oszk.hu/html/irattar.html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://mek.iif.hu/porta/virtual/magyar/efoly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s://epa.oszk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html/irattar/eloadas/2006/mia.htm" TargetMode="External"/><Relationship Id="rId2" Type="http://schemas.openxmlformats.org/officeDocument/2006/relationships/hyperlink" Target="https://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webarchivum.oszk.hu/" TargetMode="External"/><Relationship Id="rId4" Type="http://schemas.openxmlformats.org/officeDocument/2006/relationships/hyperlink" Target="http://mekosztaly.oszk.hu/mia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ros.c3.hu/konyvtar.htm#kny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ek.oszk.hu/html/opac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k.oszk.hu/03000/0308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3.oszk.hu/ikb_h.htm" TargetMode="External"/><Relationship Id="rId2" Type="http://schemas.openxmlformats.org/officeDocument/2006/relationships/hyperlink" Target="http://www.unesco.org/new/en/communication-and-information/information-society/open-source-and-low-cost-technologies/information-processing-tools/cdsisis-database-sof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3.oszk.hu/hektor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sz.bme.hu/hungary/homepage_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1200/01289/" TargetMode="External"/><Relationship Id="rId2" Type="http://schemas.openxmlformats.org/officeDocument/2006/relationships/hyperlink" Target="http://mek.iif.hu/porta/szint/muszaki/szamtech/wan/hasznal/kalau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könyvtárak </a:t>
            </a:r>
            <a:r>
              <a:rPr lang="hu-HU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digitalizációjától</a:t>
            </a: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digitális/elektronikus könyvtárig</a:t>
            </a:r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magyar Internet történetei</a:t>
            </a:r>
          </a:p>
          <a:p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KDFI2020</a:t>
            </a:r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Módszertani segítség az Internet felfedezéséhez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&gt;NIIF Információs füzetek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Budapest, NIIF, 1995-2000</a:t>
            </a:r>
          </a:p>
          <a:p>
            <a:pPr marL="0" indent="0">
              <a:buNone/>
            </a:pPr>
            <a:r>
              <a:rPr lang="hu-HU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Tájékoztató füzetek az Internet használatáról valamint az egyes tudományterületek forrásairól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</a:t>
            </a: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://mek.iif.hu/porta/szint/muszaki/szamtech/wan/fuzetek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2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https://mek.oszk.hu/01200/01280/</a:t>
            </a: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7620"/>
            <a:ext cx="6957060" cy="6842760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4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Módszertani segítség az Internet felfedezéséhez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&gt;Netvadász, 1996.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Játékos információvadászat az Internet használatának tanulására, népszerűsítésére az </a:t>
            </a:r>
            <a:r>
              <a:rPr lang="hu-HU" sz="2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Infopen</a:t>
            </a: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szaklapban az NIIF támogatásával</a:t>
            </a:r>
            <a:endParaRPr lang="hu-HU" sz="2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62"/>
            <a:ext cx="9144000" cy="6282875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5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Módszertani segítség az Internet felfedezéséhez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&gt;Online </a:t>
            </a:r>
            <a:r>
              <a:rPr lang="hu-HU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híradó 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1990-1998 </a:t>
            </a:r>
            <a:b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(1994-től HTML)</a:t>
            </a: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 </a:t>
            </a:r>
            <a:r>
              <a:rPr lang="hu-HU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Miskolci Egyetem Központi Könyvtárának tájékoztatója az online világ újdonságairól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 https</a:t>
            </a: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epa.oszk.hu/00000/00019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2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" y="22860"/>
            <a:ext cx="6659880" cy="6812280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0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</a:t>
            </a:r>
            <a:b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Digitális megőrzés, elektronikus könyvtárak</a:t>
            </a:r>
            <a:endParaRPr lang="hu-HU" sz="3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Networkshop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’94 Keszthely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&gt;Felhívás egy Magyar Elektronikus Könyvtár létrehozására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http://nws.niif.hu/archivum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Cél: a nyilvánosan szolgáltatható, magyar nyelvű vagy vonatkozású, könyv jellegű, elektronikus dokumentumok gyűjtése, feldolgozása, megőrzése és szolgáltatása.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</a:t>
            </a:r>
            <a:b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Digitális megőrzés, elektronikus könyvtárak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gopher.mek.iif.hu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1994 – 1998.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mek.iif.hu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1998 – 2003.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mek.oszk.hu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2003 - </a:t>
            </a:r>
            <a:endParaRPr lang="hu-HU" sz="2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&gt;virtuális címgyűjtemények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e-szövegek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elektronikus újságok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elektronikus könyvtárak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elektronikus könyvkiadók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levelező </a:t>
            </a: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listák archívuma</a:t>
            </a:r>
          </a:p>
          <a:p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online könyvtári katalógusok</a:t>
            </a:r>
            <a:endParaRPr lang="hu-HU" sz="2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04448" cy="54387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9296"/>
            <a:ext cx="8892480" cy="55974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" y="487600"/>
            <a:ext cx="8604448" cy="5267672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</a:t>
            </a:r>
            <a:b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Digitális megőrzés, elektronikus könyvtárak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&gt;Magyar e-folyóiratainak nyilvántartása </a:t>
            </a:r>
            <a:b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MEK.iif-en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2003-ig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2800" dirty="0">
                <a:hlinkClick r:id="rId2"/>
              </a:rPr>
              <a:t>http://mek.iif.hu/porta/virtual/magyar/efolyir/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&gt;Pályázati tervek egy magyar e-folyóirat archívumra; 2002.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epa.oszk.hu/html/irattar.html</a:t>
            </a:r>
            <a:endParaRPr lang="hu-HU" sz="2800" dirty="0" smtClean="0"/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&gt;2002. tervezés, fejlesztés – 2004- Elektronikus Periodika Adatbázis és Archívum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2800" dirty="0">
                <a:hlinkClick r:id="rId4"/>
              </a:rPr>
              <a:t>https://epa.oszk.hu/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5790"/>
            <a:ext cx="8820472" cy="54954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" y="755789"/>
            <a:ext cx="8748464" cy="485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96" y="689956"/>
            <a:ext cx="8981648" cy="5517292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</a:t>
            </a:r>
            <a:b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honlapok mentése,</a:t>
            </a:r>
            <a:r>
              <a:rPr lang="hu-HU" sz="3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webarchiválás</a:t>
            </a:r>
            <a:endParaRPr lang="hu-HU" sz="3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&gt;1996-tól Internet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Archive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Waybackmachine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411 milliárd web oldal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2800" dirty="0">
                <a:hlinkClick r:id="rId2"/>
              </a:rPr>
              <a:t>https://archive.org</a:t>
            </a:r>
            <a:r>
              <a:rPr lang="hu-HU" sz="2800" dirty="0" smtClean="0">
                <a:hlinkClick r:id="rId2"/>
              </a:rPr>
              <a:t>/</a:t>
            </a:r>
            <a:endParaRPr lang="hu-HU" sz="2800" dirty="0" smtClean="0"/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&gt;2006. Miskolc,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Networkshop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javaslat egy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agyar internet-archívum létrehozására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hu-HU" sz="2800" dirty="0" smtClean="0">
                <a:hlinkClick r:id="rId3"/>
              </a:rPr>
              <a:t>https</a:t>
            </a:r>
            <a:r>
              <a:rPr lang="hu-HU" sz="2800" dirty="0">
                <a:hlinkClick r:id="rId3"/>
              </a:rPr>
              <a:t>://</a:t>
            </a:r>
            <a:r>
              <a:rPr lang="hu-HU" sz="2800" dirty="0" smtClean="0">
                <a:hlinkClick r:id="rId3"/>
              </a:rPr>
              <a:t>mek.oszk.hu/html/irattar/eloadas/2006/mia.htm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&gt;2017- Kísérleti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webarchívum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létrehozása az OSZK-ban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2800" dirty="0">
                <a:hlinkClick r:id="rId4"/>
              </a:rPr>
              <a:t>http://mekosztaly.oszk.hu/mia</a:t>
            </a:r>
            <a:r>
              <a:rPr lang="hu-HU" sz="2800" dirty="0" smtClean="0">
                <a:hlinkClick r:id="rId4"/>
              </a:rPr>
              <a:t>/</a:t>
            </a:r>
            <a:r>
              <a:rPr lang="hu-HU" sz="2800" dirty="0" smtClean="0"/>
              <a:t> (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(projekt)</a:t>
            </a:r>
            <a:b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2800" dirty="0" smtClean="0">
                <a:hlinkClick r:id="rId5"/>
              </a:rPr>
              <a:t>https</a:t>
            </a:r>
            <a:r>
              <a:rPr lang="hu-HU" sz="2800" dirty="0">
                <a:hlinkClick r:id="rId5"/>
              </a:rPr>
              <a:t>://webarchivum.oszk.hu</a:t>
            </a:r>
            <a:r>
              <a:rPr lang="hu-HU" sz="2800" dirty="0" smtClean="0">
                <a:hlinkClick r:id="rId5"/>
              </a:rPr>
              <a:t>/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(végleges)</a:t>
            </a: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92480" cy="6140207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6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</a:t>
            </a:r>
            <a:b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néhány </a:t>
            </a:r>
            <a:r>
              <a:rPr lang="hu-HU" sz="3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kérdés</a:t>
            </a:r>
            <a:endParaRPr lang="hu-HU" sz="3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&gt;Mi lesz, legyen a közgyűjtemények szerepe az új digitális világban?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&gt;404 </a:t>
            </a:r>
            <a:r>
              <a:rPr lang="hu-HU" sz="28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Ki őrzi meg az Internetet?</a:t>
            </a:r>
          </a:p>
          <a:p>
            <a:pPr marL="0" indent="0">
              <a:buNone/>
            </a:pPr>
            <a:r>
              <a:rPr lang="hu-HU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Közgyűjtemények? Magáncégek? Civil szervezetek? Magánemberek?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&gt;Mit őrizzünk meg? Mindent vagy válogassunk? Milyen elvek alapján szelektáljunk?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 hiteles megőrzés, a megőrzés hitelességének kérdései?</a:t>
            </a:r>
            <a:endParaRPr lang="hu-HU" sz="28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5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endParaRPr lang="hu-HU" sz="3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8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Köszönöm a figyelmet!</a:t>
            </a:r>
          </a:p>
          <a:p>
            <a:pPr marL="0" indent="0" algn="ctr">
              <a:buNone/>
            </a:pP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Moldován István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Országos Széchényi Könyvtár</a:t>
            </a:r>
          </a:p>
          <a:p>
            <a:pPr marL="0" indent="0" algn="ctr"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moldovan</a:t>
            </a: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hu-HU" sz="28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oszk.hu</a:t>
            </a: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1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hu-HU" sz="3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Tartalom</a:t>
            </a:r>
            <a:endParaRPr lang="hu-HU" sz="3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/>
          <a:lstStyle/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Töredékek a magyar Internet múltjából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könyvtárak gépesítésének első lépései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 első integrált könyvtári rendszerek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 első adatbázisok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Könyvtári honlapok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Módszertani segítség az Internet felfedezéséhez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 – elektronikus könyvtárak</a:t>
            </a: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 - 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webarchiválás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múlt forrásai – néhány kérdés</a:t>
            </a:r>
          </a:p>
          <a:p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6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Töredékek a magyar Internet múltjából, 30 év </a:t>
            </a:r>
            <a:r>
              <a:rPr lang="hu-HU" sz="3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távlatából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85618"/>
            <a:ext cx="8229600" cy="541173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Előadás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kettő az egyben - nyomozás egy letűnt kor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után, források!?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 kezdetek: 1986. Információs Infrastruktúra Fejlesztési</a:t>
            </a:r>
            <a:r>
              <a:rPr lang="hu-HU" sz="2600" baseline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Program (IIF)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u-HU" sz="2600" baseline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1989. HBONE hálózat, hálózati szolgáltatások – helka.iif.hu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E-mail (ELLA)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Online katalógusok (OPAC)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Adatbázisok</a:t>
            </a:r>
          </a:p>
          <a:p>
            <a:pPr marL="685800" lvl="1">
              <a:buFontTx/>
              <a:buChar char="-"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Fájltranszfer (PETRA)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&gt;Számítógépek, hálózati </a:t>
            </a:r>
            <a:r>
              <a:rPr lang="hu-HU" sz="22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kapcsolatok </a:t>
            </a:r>
            <a:br>
              <a:rPr lang="hu-HU" sz="22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2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könyvtáraknak</a:t>
            </a:r>
          </a:p>
          <a:p>
            <a:pPr marL="685800" lvl="1">
              <a:buFontTx/>
              <a:buChar char="-"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IIF pályázatok</a:t>
            </a:r>
          </a:p>
          <a:p>
            <a:pPr marL="400050" lvl="1" indent="0">
              <a:buNone/>
            </a:pP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Soros C3 pályázatok - </a:t>
            </a:r>
            <a:r>
              <a:rPr lang="hu-HU" sz="1800" dirty="0">
                <a:hlinkClick r:id="rId3"/>
              </a:rPr>
              <a:t>http://soros.c3.hu/konyvtar.htm#knyt</a:t>
            </a:r>
            <a:endParaRPr lang="hu-HU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48536" cy="6453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9553"/>
            <a:ext cx="8085584" cy="45988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416"/>
            <a:ext cx="8548536" cy="6151167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31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könyvtárak gépesítésének </a:t>
            </a:r>
            <a:r>
              <a:rPr lang="hu-HU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első lépései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rtl="0" eaLnBrk="1" latinLnBrk="0" hangingPunct="1">
              <a:buNone/>
            </a:pPr>
            <a:r>
              <a:rPr lang="hu-HU" sz="3200" kern="1200" dirty="0" smtClean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 könyvtári katalógusok hajnala, TELNET OPAC-ok </a:t>
            </a:r>
            <a:endParaRPr lang="hu-HU" dirty="0" smtClean="0"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rtl="0" eaLnBrk="1" latinLnBrk="0" hangingPunct="1">
              <a:buNone/>
            </a:pPr>
            <a:r>
              <a:rPr lang="hu-HU" sz="3200" kern="1200" dirty="0" smtClean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&gt;HUNOPAC – Könyvtári információ Magyarországon</a:t>
            </a:r>
            <a:endParaRPr lang="hu-HU" dirty="0" smtClean="0"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hu-HU" kern="1200" dirty="0" smtClean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http://mek.oszk.hu/html/opac.htm</a:t>
            </a:r>
            <a:endParaRPr lang="hu-HU" dirty="0" smtClean="0"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524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28" y="1804275"/>
            <a:ext cx="5718544" cy="324945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61535" cy="5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8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 első integrált könyvtári rendszerek (IKR)</a:t>
            </a:r>
            <a:endParaRPr lang="hu-H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&gt;ALEPH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Tinlib</a:t>
            </a:r>
            <a:endParaRPr lang="hu-HU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Textar</a:t>
            </a:r>
            <a:endParaRPr lang="hu-HU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&gt;Voyager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&gt;DOBIS/LIBIS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&gt;OLIB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https://mek.oszk.hu/03000/03088/</a:t>
            </a:r>
            <a:endParaRPr lang="hu-HU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8610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9671"/>
            <a:ext cx="57658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9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9236"/>
            <a:ext cx="8229600" cy="777925"/>
          </a:xfrm>
        </p:spPr>
        <p:txBody>
          <a:bodyPr>
            <a:normAutofit/>
          </a:bodyPr>
          <a:lstStyle/>
          <a:p>
            <a:r>
              <a:rPr lang="hu-HU" sz="3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 első adatbázisok</a:t>
            </a:r>
            <a:endParaRPr lang="hu-HU" sz="3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524" y="914044"/>
            <a:ext cx="8568952" cy="544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&gt;Az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ISIS adatbázisok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fénykora - UNESCO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Micro CDS/ISIS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adatbázisok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&gt;1989-től ECONINFO ; BKE Központi Könyvtár katalógusa + szakcikkek ; </a:t>
            </a:r>
            <a:b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X.25-ös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hívószáma: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2801758</a:t>
            </a:r>
            <a:b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IP </a:t>
            </a: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cím: 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pernix.bke.hu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&gt;OSZK IKB – Magyar Periodika Adatbázis ; 1986 – 2003. – 1999-től Webes lekérdezés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2800" dirty="0">
                <a:hlinkClick r:id="rId3"/>
              </a:rPr>
              <a:t>http://w3.oszk.hu/ikb_h.htm</a:t>
            </a:r>
            <a:endParaRPr lang="hu-HU" sz="26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&gt;OSZK HEKTOR – Könyvadatbázis 2002-ben lezárva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2800" dirty="0">
                <a:hlinkClick r:id="rId4"/>
              </a:rPr>
              <a:t>http://w3.oszk.hu/hektor.htm</a:t>
            </a:r>
            <a:endParaRPr lang="hu-HU" sz="2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4" y="989907"/>
            <a:ext cx="8316416" cy="44879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0768"/>
            <a:ext cx="8686800" cy="3989741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3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474" y="188640"/>
            <a:ext cx="8229600" cy="940966"/>
          </a:xfrm>
        </p:spPr>
        <p:txBody>
          <a:bodyPr>
            <a:normAutofit/>
          </a:bodyPr>
          <a:lstStyle/>
          <a:p>
            <a:r>
              <a:rPr lang="hu-HU" sz="3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 első adatbázisok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474" y="1129606"/>
            <a:ext cx="84352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&gt;BRS/</a:t>
            </a:r>
            <a:r>
              <a:rPr lang="hu-HU" sz="26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hu-HU" sz="2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adatbázisok az NIIF-en, pl.</a:t>
            </a:r>
          </a:p>
          <a:p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Egyetemi és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Fõiskolai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Tankönyv-adatbázis</a:t>
            </a:r>
          </a:p>
          <a:p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Kertészeti, élelmiszeripari,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kertmûvészeti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és tájépítészeti adatbázis </a:t>
            </a:r>
          </a:p>
          <a:p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Erdélyi Magyar Elektronikus Szótörténeti Tár </a:t>
            </a:r>
          </a:p>
          <a:p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Hungarika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Információ</a:t>
            </a:r>
          </a:p>
          <a:p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Magyar szabadalmi és használati minta adatbázis</a:t>
            </a:r>
          </a:p>
          <a:p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Pedagógiai adatbázis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2" y="52115"/>
            <a:ext cx="7153603" cy="6669360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9571"/>
            <a:ext cx="8229600" cy="796950"/>
          </a:xfrm>
        </p:spPr>
        <p:txBody>
          <a:bodyPr>
            <a:noAutofit/>
          </a:bodyPr>
          <a:lstStyle/>
          <a:p>
            <a:r>
              <a:rPr lang="hu-HU" sz="3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könyvtári </a:t>
            </a:r>
            <a:r>
              <a:rPr lang="hu-HU" sz="3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honlapok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86521"/>
            <a:ext cx="8435280" cy="4924549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&gt;Magyar honlap 1995-től</a:t>
            </a:r>
            <a:endParaRPr lang="hu-HU" sz="2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</a:t>
            </a: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www.fsz.bme.hu/hungary/homepage_h.html</a:t>
            </a:r>
            <a:endParaRPr lang="hu-HU" sz="2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&gt;BKE Központi Könyvtár – 1999.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&gt;OSZK – 1998.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0" y="1176000"/>
            <a:ext cx="8532440" cy="53629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100392" cy="32694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7" y="1086521"/>
            <a:ext cx="8820472" cy="5005142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3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Autofit/>
          </a:bodyPr>
          <a:lstStyle/>
          <a:p>
            <a:r>
              <a:rPr lang="hu-HU" sz="3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Módszertani segítség az Internet felfedezéséhez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&gt;Adam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Gaffin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Nagy Internet kalauz mindenkinek </a:t>
            </a: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EFF's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Guide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hu-H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 ; Budapest : IIF, 1994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</a:t>
            </a: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://mek.iif.hu/porta/szint/muszaki/szamtech/wan/hasznal/kalauz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2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https://mek.oszk.hu/01200/01289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r>
              <a:rPr lang="hu-HU" sz="2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2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2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7630"/>
            <a:ext cx="5943600" cy="6682740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KDFI2020 2020.02.13.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0EF-3609-4D53-ABC5-BCDE957DE6E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1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614</Words>
  <Application>Microsoft Office PowerPoint</Application>
  <PresentationFormat>Diavetítés a képernyőre (4:3 oldalarány)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A könyvtárak digitalizációjától a digitális/elektronikus könyvtárig</vt:lpstr>
      <vt:lpstr>Tartalom</vt:lpstr>
      <vt:lpstr>Töredékek a magyar Internet múltjából, 30 év távlatából</vt:lpstr>
      <vt:lpstr>A könyvtárak gépesítésének első lépései </vt:lpstr>
      <vt:lpstr>Az első integrált könyvtári rendszerek (IKR)</vt:lpstr>
      <vt:lpstr>Az első adatbázisok</vt:lpstr>
      <vt:lpstr>Az első adatbázisok</vt:lpstr>
      <vt:lpstr>A könyvtári honlapok</vt:lpstr>
      <vt:lpstr>Módszertani segítség az Internet felfedezéséhez</vt:lpstr>
      <vt:lpstr>Módszertani segítség az Internet felfedezéséhez</vt:lpstr>
      <vt:lpstr>Módszertani segítség az Internet felfedezéséhez</vt:lpstr>
      <vt:lpstr>Módszertani segítség az Internet felfedezéséhez</vt:lpstr>
      <vt:lpstr>A múlt forrásai Digitális megőrzés, elektronikus könyvtárak</vt:lpstr>
      <vt:lpstr>A múlt forrásai Digitális megőrzés, elektronikus könyvtárak</vt:lpstr>
      <vt:lpstr>A múlt forrásai Digitális megőrzés, elektronikus könyvtárak</vt:lpstr>
      <vt:lpstr>A múlt forrásai A honlapok mentése,webarchiválás</vt:lpstr>
      <vt:lpstr>A múlt forrásai néhány kérdés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könyvtárak digitalizációjától a digitális/elektronikus könyvtárig</dc:title>
  <dc:creator>Moldován István</dc:creator>
  <cp:lastModifiedBy>Moldován István</cp:lastModifiedBy>
  <cp:revision>53</cp:revision>
  <dcterms:created xsi:type="dcterms:W3CDTF">2020-02-10T19:29:03Z</dcterms:created>
  <dcterms:modified xsi:type="dcterms:W3CDTF">2020-02-12T22:14:21Z</dcterms:modified>
</cp:coreProperties>
</file>