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57" autoAdjust="0"/>
  </p:normalViewPr>
  <p:slideViewPr>
    <p:cSldViewPr>
      <p:cViewPr varScale="1">
        <p:scale>
          <a:sx n="101" d="100"/>
          <a:sy n="101" d="100"/>
        </p:scale>
        <p:origin x="-413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C19789-3E3F-4670-BD95-8F276338AEA9}" type="datetimeFigureOut">
              <a:rPr lang="hu-HU"/>
              <a:pPr>
                <a:defRPr/>
              </a:pPr>
              <a:t>2019. 10. 08.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D6974C-96C8-483C-A5E0-34B61C5B2A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2019. 10. 07.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Magyar Igazságügyi Akadémia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1FBB-5F33-40EF-808C-77F4A32068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2019. 10. 07.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Magyar Igazságügyi Akadémia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9B85-C66A-49DE-9762-9600E98021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2019. 10. 07.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Magyar Igazságügyi Akadémia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7ACC-48DD-4A1B-86FF-4708BC0E30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2019. 10. 07.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Magyar Igazságügyi Akadémia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0D9A-D238-487C-9A97-C8440E1289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2019. 10. 07.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Magyar Igazságügyi Akadémia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2C63-CB7E-4DCE-A17C-321D2A9710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2019. 10. 07.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Magyar Igazságügyi Akadémia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9CA01-22BF-4920-815B-0123378A8E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2019. 10. 07.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Magyar Igazságügyi Akadémia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FD1D-056E-4DD4-8E5C-737F877AFF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2019. 10. 07.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Magyar Igazságügyi Akadémia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C0CDD-D340-4DAB-9349-84F3F93D25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2019. 10. 07.</a:t>
            </a: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Magyar Igazságügyi Akadémia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C3EB1-9ADE-4E15-A3FF-FFC1D46E8E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2019. 10. 07.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Magyar Igazságügyi Akadémia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A486-F8E5-40AA-8659-8E33891D1A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2019. 10. 07.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Magyar Igazságügyi Akadémia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ADB6-7DBB-4F87-9190-375518C19E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B40D26-B503-411D-9195-FBFD5D2B56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pa.oszk.hu/" TargetMode="External"/><Relationship Id="rId2" Type="http://schemas.openxmlformats.org/officeDocument/2006/relationships/hyperlink" Target="https://mek.oszk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pa.oszk.hu/html/irattar.html" TargetMode="External"/><Relationship Id="rId2" Type="http://schemas.openxmlformats.org/officeDocument/2006/relationships/hyperlink" Target="http://mek.oszk.hu/html/iratta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szkdk.oszk.hu/" TargetMode="External"/><Relationship Id="rId4" Type="http://schemas.openxmlformats.org/officeDocument/2006/relationships/hyperlink" Target="http://www.oszk.hu/online_beszol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nytud.arts.unideb.hu/ot/index.php" TargetMode="External"/><Relationship Id="rId2" Type="http://schemas.openxmlformats.org/officeDocument/2006/relationships/hyperlink" Target="https://szovegtar.iti.mta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oee.h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onyvtar.ksh.hu/index.php?s=db_digistat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ogyk.hu/hu/digitalis-gyujtemenye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nyvtar.mta.hu/index.php?name=v_5_5" TargetMode="External"/><Relationship Id="rId5" Type="http://schemas.openxmlformats.org/officeDocument/2006/relationships/hyperlink" Target="http://www.opkm.hu/?lap=dok/dtr&amp;dtr_id=85" TargetMode="External"/><Relationship Id="rId4" Type="http://schemas.openxmlformats.org/officeDocument/2006/relationships/hyperlink" Target="https://www.oik.hu/helyben-hasznalhato-online-adatbaziso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ekosztaly.oszk.hu/mia/" TargetMode="External"/><Relationship Id="rId2" Type="http://schemas.openxmlformats.org/officeDocument/2006/relationships/hyperlink" Target="https://videotorium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mekosztaly.oszk.hu/mia/404_workshop.html" TargetMode="External"/><Relationship Id="rId4" Type="http://schemas.openxmlformats.org/officeDocument/2006/relationships/hyperlink" Target="http://mekosztaly.oszk.hu/mia/demo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EK-javaslat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epa.oszk.hu/html/kapcsolat/#bejel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fi.hu/_pafi/palyazat.nsf/ervdocidweburlap/80ED7512EC711F46C125845600701C0A" TargetMode="External"/><Relationship Id="rId5" Type="http://schemas.openxmlformats.org/officeDocument/2006/relationships/hyperlink" Target="https://goo.gl/forms/Y1qIIxcM7APPiq443" TargetMode="External"/><Relationship Id="rId4" Type="http://schemas.openxmlformats.org/officeDocument/2006/relationships/hyperlink" Target="http://mek.oszk.hu/html/irattar/kiadoi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zlonyok.hu/kozlonyok/valaszt.htm" TargetMode="External"/><Relationship Id="rId2" Type="http://schemas.openxmlformats.org/officeDocument/2006/relationships/hyperlink" Target="https://www.eleveltar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m.hu/hu/esemenyek/digitalisan-letrejott-born-digital-keziratok-kezelese" TargetMode="External"/><Relationship Id="rId5" Type="http://schemas.openxmlformats.org/officeDocument/2006/relationships/hyperlink" Target="https://www.loc.gov/preservation/digital/meetings/aes15/archivingemailsymposium.html" TargetMode="External"/><Relationship Id="rId4" Type="http://schemas.openxmlformats.org/officeDocument/2006/relationships/hyperlink" Target="https://listserv.niif.hu/mailman/listinf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nesco.hu/archivum-2009-vegeig/kommunikacio-informacio/charta-digitalis-orokse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.oszk.hu/hir/konyvtari-intezet/elerheto-2018-evre-vonatkozo-konyvtari-statisztik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ethe.de/ins/hu/hu/kul/bib/onl.html" TargetMode="External"/><Relationship Id="rId2" Type="http://schemas.openxmlformats.org/officeDocument/2006/relationships/hyperlink" Target="https://mkke.hu/20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dtplus.arcanum.hu/" TargetMode="External"/><Relationship Id="rId2" Type="http://schemas.openxmlformats.org/officeDocument/2006/relationships/hyperlink" Target="http://eisz.mtak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zaktars.h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konyvtar.hu/hu/bongeszes/konyvek/tarsadalomtudomany/Jog.%20Jogtudom%C3%A1ny" TargetMode="External"/><Relationship Id="rId2" Type="http://schemas.openxmlformats.org/officeDocument/2006/relationships/hyperlink" Target="https://www.tankonyvtar.hu/h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birosag.hu/orszagos-birosagi-hivatal-0/magyar-igazsagugyi-akademia/konyvtari-szolgaltatasok/mia-folyoirato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mt.hu/minositett-repozitoriumok" TargetMode="External"/><Relationship Id="rId2" Type="http://schemas.openxmlformats.org/officeDocument/2006/relationships/hyperlink" Target="http://real.mtak.hu/eprints/mandat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openscience.hu/hunor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js.elte.hu/" TargetMode="External"/><Relationship Id="rId3" Type="http://schemas.openxmlformats.org/officeDocument/2006/relationships/hyperlink" Target="https://ludita.uni-nke.hu/repozitorium/" TargetMode="External"/><Relationship Id="rId7" Type="http://schemas.openxmlformats.org/officeDocument/2006/relationships/hyperlink" Target="http://www.ek.szte.hu/ojs/" TargetMode="External"/><Relationship Id="rId2" Type="http://schemas.openxmlformats.org/officeDocument/2006/relationships/hyperlink" Target="http://www.ek.szte.hu/contenta-repozitoriumo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access.mtak.hu/index.php/fejlesztok/ojs" TargetMode="External"/><Relationship Id="rId5" Type="http://schemas.openxmlformats.org/officeDocument/2006/relationships/hyperlink" Target="https://openscience.hu/magyar-oa-folyoiratok/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oaikereso.sztaki.hu/kereso/index.php" TargetMode="External"/><Relationship Id="rId9" Type="http://schemas.openxmlformats.org/officeDocument/2006/relationships/hyperlink" Target="http://oaikereso.sztaki.hu/kereso/index.php?type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3738" y="908050"/>
            <a:ext cx="7772400" cy="15128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800" b="1" cap="all" dirty="0"/>
              <a:t>Országos Bírósági Hivatal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b="1" cap="all" dirty="0"/>
              <a:t>Magyar Igazságügyi Akadémia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b="1" dirty="0"/>
              <a:t> </a:t>
            </a:r>
            <a:r>
              <a:rPr lang="hu-HU" sz="2800" b="1" dirty="0" smtClean="0"/>
              <a:t>Könyvtár </a:t>
            </a:r>
            <a:r>
              <a:rPr lang="hu-HU" sz="2800" b="1" dirty="0"/>
              <a:t>- és információmenedzsment</a:t>
            </a: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9538" y="2565400"/>
            <a:ext cx="6400800" cy="25923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3400" b="1" dirty="0" smtClean="0"/>
              <a:t>A digitális könyvtárak és a digitálisan született tartalmak megőrzése a szakkönyvtárakban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3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Budapest, 2019. október 7.</a:t>
            </a:r>
          </a:p>
        </p:txBody>
      </p:sp>
      <p:pic>
        <p:nvPicPr>
          <p:cNvPr id="14339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2138" y="29527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6925"/>
          </a:xfrm>
        </p:spPr>
        <p:txBody>
          <a:bodyPr/>
          <a:lstStyle/>
          <a:p>
            <a:r>
              <a:rPr lang="hu-HU" smtClean="0"/>
              <a:t>OSZK digitális archiválás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Digitalizált ill. digitálisan született, magyar, non-profit dokumentumok archiválása önkéntes alapon, nyilvános szolgáltatása, általános gyűjtőkörrel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Magyar Elektronikus Könyvtár (MEK) – </a:t>
            </a:r>
            <a:r>
              <a:rPr lang="hu-HU" dirty="0" smtClean="0">
                <a:hlinkClick r:id="rId2"/>
              </a:rPr>
              <a:t>https://mek.oszk.hu</a:t>
            </a:r>
            <a:r>
              <a:rPr lang="hu-HU" dirty="0" smtClean="0"/>
              <a:t> – e-könyvek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19395 könyv ebből 12750 tudományos szakkönyvek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Elektronikus Periodika Adatbázis és Archívum (EPA) – </a:t>
            </a:r>
            <a:r>
              <a:rPr lang="hu-HU" dirty="0" smtClean="0">
                <a:hlinkClick r:id="rId3"/>
              </a:rPr>
              <a:t>https://epa.oszk.hu</a:t>
            </a:r>
            <a:r>
              <a:rPr lang="hu-HU" dirty="0" smtClean="0"/>
              <a:t> – e-folyóiratok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1059 cím – 102143 füzet; ebből 406 cím szakmai tudományos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AC8FD-02C8-4EA6-B7E3-50D465EEF093}" type="slidenum">
              <a:rPr lang="hu-HU"/>
              <a:pPr>
                <a:defRPr/>
              </a:pPr>
              <a:t>10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163" y="188913"/>
            <a:ext cx="8575675" cy="65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r>
              <a:rPr lang="hu-HU" smtClean="0"/>
              <a:t>OSZK digitális archiválás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Digitális archiválás </a:t>
            </a:r>
            <a:r>
              <a:rPr lang="hu-HU" b="1" dirty="0" smtClean="0"/>
              <a:t>önkéntes</a:t>
            </a:r>
            <a:r>
              <a:rPr lang="hu-HU" dirty="0" smtClean="0"/>
              <a:t> alapon, </a:t>
            </a:r>
            <a:r>
              <a:rPr lang="hu-HU" b="1" dirty="0" smtClean="0"/>
              <a:t>nyilvános</a:t>
            </a:r>
            <a:r>
              <a:rPr lang="hu-HU" dirty="0" smtClean="0"/>
              <a:t> szolgáltatással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Felhasználási szerződések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2"/>
              </a:rPr>
              <a:t>http://mek.oszk.hu/html/irattar.html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3"/>
              </a:rPr>
              <a:t>https://epa.oszk.hu/html/irattar.html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EPA; OSZK – NKA megállapodás – 84 cím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Digitális archiválás </a:t>
            </a:r>
            <a:r>
              <a:rPr lang="hu-HU" b="1" dirty="0" smtClean="0"/>
              <a:t>kötelespéldány</a:t>
            </a:r>
            <a:r>
              <a:rPr lang="hu-HU" dirty="0" smtClean="0"/>
              <a:t> alapján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4"/>
              </a:rPr>
              <a:t>http://www.oszk.hu/online_beszolg</a:t>
            </a:r>
            <a:r>
              <a:rPr lang="hu-HU" dirty="0" smtClean="0"/>
              <a:t> -&gt; OSZKDK </a:t>
            </a:r>
            <a:r>
              <a:rPr lang="hu-HU" dirty="0" smtClean="0">
                <a:hlinkClick r:id="rId5"/>
              </a:rPr>
              <a:t>http://oszkdk.oszk.hu/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195/2019. (VIII. 1.) Korm. rendelet – A kiadványok kötelespéldányainak szolgáltatásáról, megőrzéséről </a:t>
            </a:r>
            <a:br>
              <a:rPr lang="hu-HU" dirty="0" smtClean="0"/>
            </a:br>
            <a:r>
              <a:rPr lang="hu-HU" dirty="0" smtClean="0"/>
              <a:t>és használatáról (MK 137. szám)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4FD59-50B6-41ED-92BC-6958768C64A5}" type="slidenum">
              <a:rPr lang="hu-HU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41387"/>
          </a:xfrm>
        </p:spPr>
        <p:txBody>
          <a:bodyPr/>
          <a:lstStyle/>
          <a:p>
            <a:r>
              <a:rPr lang="hu-HU" smtClean="0"/>
              <a:t>OSZK digitális archiválás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hu-HU" smtClean="0"/>
              <a:t>Együttműködések, pl.</a:t>
            </a:r>
          </a:p>
          <a:p>
            <a:pPr lvl="1"/>
            <a:r>
              <a:rPr lang="hu-HU" smtClean="0"/>
              <a:t>Kutatóintézetekkel, pl.</a:t>
            </a:r>
          </a:p>
          <a:p>
            <a:pPr lvl="2"/>
            <a:r>
              <a:rPr lang="hu-HU" smtClean="0"/>
              <a:t>MTA BTK Irodalomtudományi Intézete </a:t>
            </a:r>
          </a:p>
          <a:p>
            <a:pPr lvl="2"/>
            <a:r>
              <a:rPr lang="hu-HU" smtClean="0">
                <a:hlinkClick r:id="rId2"/>
              </a:rPr>
              <a:t>https://szovegtar.iti.mta.hu/</a:t>
            </a:r>
            <a:endParaRPr lang="hu-HU" smtClean="0"/>
          </a:p>
          <a:p>
            <a:pPr lvl="1"/>
            <a:r>
              <a:rPr lang="hu-HU" smtClean="0"/>
              <a:t>Felsőoktatási intézményekkel, pl.</a:t>
            </a:r>
          </a:p>
          <a:p>
            <a:pPr lvl="2"/>
            <a:r>
              <a:rPr lang="hu-HU" smtClean="0"/>
              <a:t>Debreceni Egyetem Magyar Nyelvtudományi Tanszéke</a:t>
            </a:r>
          </a:p>
          <a:p>
            <a:pPr lvl="2"/>
            <a:r>
              <a:rPr lang="hu-HU" smtClean="0">
                <a:hlinkClick r:id="rId3"/>
              </a:rPr>
              <a:t>http://mnytud.arts.unideb.hu/ot/index.php</a:t>
            </a:r>
            <a:endParaRPr lang="hu-HU" smtClean="0"/>
          </a:p>
          <a:p>
            <a:pPr lvl="1"/>
            <a:r>
              <a:rPr lang="hu-HU" smtClean="0"/>
              <a:t>Civil szervezetekkel, pl.</a:t>
            </a:r>
          </a:p>
          <a:p>
            <a:pPr lvl="2"/>
            <a:r>
              <a:rPr lang="hu-HU" smtClean="0"/>
              <a:t>Magyar Erdészeti Egyesület</a:t>
            </a:r>
          </a:p>
          <a:p>
            <a:pPr lvl="2"/>
            <a:r>
              <a:rPr lang="hu-HU" smtClean="0">
                <a:hlinkClick r:id="rId4"/>
              </a:rPr>
              <a:t>http://www.oee.hu/</a:t>
            </a:r>
            <a:endParaRPr lang="hu-HU" smtClean="0"/>
          </a:p>
          <a:p>
            <a:endParaRPr lang="hu-HU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B3E3B-DCD2-4137-9498-AB269BF30987}" type="slidenum">
              <a:rPr lang="hu-HU"/>
              <a:pPr>
                <a:defRPr/>
              </a:pPr>
              <a:t>12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33375"/>
            <a:ext cx="91440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96925"/>
          </a:xfrm>
        </p:spPr>
        <p:txBody>
          <a:bodyPr/>
          <a:lstStyle/>
          <a:p>
            <a:r>
              <a:rPr lang="hu-HU" smtClean="0"/>
              <a:t>Szakkönyvtárak digitális könyvtárai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78631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Országgyűlési Könyvtár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Távoli források, digitalizált kiadványok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2"/>
              </a:rPr>
              <a:t>https://www.ogyk.hu/hu/digitalis-gyujtemenyeink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KSH Könyvtár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Távoli források, saját kiadványok digitálisan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3"/>
              </a:rPr>
              <a:t>http://konyvtar.ksh.hu/index.php?s=db_digistat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Országos </a:t>
            </a:r>
            <a:r>
              <a:rPr lang="hu-HU" dirty="0" err="1" smtClean="0"/>
              <a:t>Idegennyelvű</a:t>
            </a:r>
            <a:r>
              <a:rPr lang="hu-HU" dirty="0" smtClean="0"/>
              <a:t> Könyvtár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Távoli források közvetítése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4"/>
              </a:rPr>
              <a:t>https://www.oik.hu/helyben-hasznalhato-online-adatbazisok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Országos Pedagógiai Könyvtár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Néhány saját digitális kiadvány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5"/>
              </a:rPr>
              <a:t>http://www.opkm.hu/?lap=dok/dtr&amp;dtr_id=85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MTA Könyvtára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Összetett </a:t>
            </a:r>
            <a:r>
              <a:rPr lang="hu-HU" dirty="0" err="1" smtClean="0"/>
              <a:t>repozitórium</a:t>
            </a:r>
            <a:r>
              <a:rPr lang="hu-HU" dirty="0" smtClean="0"/>
              <a:t> rendszer, digitálisan született, digitalizált kiadványokból - REAL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6"/>
              </a:rPr>
              <a:t>https://konyvtar.mta.hu/index.php?name=v_5_5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51248-11A0-4640-B495-E6FB783D32E0}" type="slidenum">
              <a:rPr lang="hu-HU"/>
              <a:pPr>
                <a:defRPr/>
              </a:pPr>
              <a:t>13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900" y="188913"/>
            <a:ext cx="82042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Egyéb digitális tartalmak megőrzése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VIDEOTORIUM - </a:t>
            </a:r>
            <a:r>
              <a:rPr lang="hu-HU" dirty="0" smtClean="0">
                <a:hlinkClick r:id="rId2"/>
              </a:rPr>
              <a:t>https://videotorium.hu/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A felsőoktatás és kutatás, valamint a közoktatás szereplői számára létrehozott </a:t>
            </a:r>
            <a:r>
              <a:rPr lang="hu-HU" dirty="0" err="1" smtClean="0"/>
              <a:t>videómegosztó</a:t>
            </a:r>
            <a:r>
              <a:rPr lang="hu-HU" dirty="0" smtClean="0"/>
              <a:t> portál.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Konferenciák, tudományos rendezvények előadásainak videofelvételei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MIA - kísérleti </a:t>
            </a:r>
            <a:r>
              <a:rPr lang="hu-HU" dirty="0" err="1" smtClean="0"/>
              <a:t>webarchívum</a:t>
            </a:r>
            <a:r>
              <a:rPr lang="hu-HU" dirty="0" smtClean="0"/>
              <a:t> - </a:t>
            </a:r>
            <a:r>
              <a:rPr lang="hu-HU" dirty="0" smtClean="0">
                <a:hlinkClick r:id="rId3"/>
              </a:rPr>
              <a:t>http://mekosztaly.oszk.hu/mia/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Cél: A magyar nemzeti </a:t>
            </a:r>
            <a:r>
              <a:rPr lang="hu-HU" dirty="0" err="1" smtClean="0"/>
              <a:t>webtér</a:t>
            </a:r>
            <a:r>
              <a:rPr lang="hu-HU" dirty="0" smtClean="0"/>
              <a:t> szelektív és teljes körű </a:t>
            </a:r>
            <a:r>
              <a:rPr lang="hu-HU" dirty="0" err="1" smtClean="0"/>
              <a:t>webaratása</a:t>
            </a:r>
            <a:r>
              <a:rPr lang="hu-HU" dirty="0" smtClean="0"/>
              <a:t> rendszeresen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Nyilvános archivált honlapok - </a:t>
            </a:r>
            <a:r>
              <a:rPr lang="hu-HU" dirty="0" smtClean="0">
                <a:hlinkClick r:id="rId4"/>
              </a:rPr>
              <a:t>http://mekosztaly.oszk.hu/mia/demo/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err="1" smtClean="0"/>
              <a:t>Workshop</a:t>
            </a:r>
            <a:r>
              <a:rPr lang="hu-HU" dirty="0" smtClean="0"/>
              <a:t> 2019. november 14. - </a:t>
            </a:r>
            <a:r>
              <a:rPr lang="hu-HU" dirty="0" smtClean="0">
                <a:hlinkClick r:id="rId5"/>
              </a:rPr>
              <a:t>http://mekosztaly.oszk.hu/mia/404_workshop.html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49CD3-F04A-459B-84B0-3F3A98683409}" type="slidenum">
              <a:rPr lang="hu-HU"/>
              <a:pPr>
                <a:defRPr/>
              </a:pPr>
              <a:t>14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76288"/>
            <a:ext cx="91440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98537"/>
          </a:xfrm>
        </p:spPr>
        <p:txBody>
          <a:bodyPr/>
          <a:lstStyle/>
          <a:p>
            <a:r>
              <a:rPr lang="hu-HU" sz="3200" smtClean="0"/>
              <a:t>Együttműködési lehetőségek az archiválásban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82441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EPA: Bejelentő űrlap e-folyóiratokhoz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2"/>
              </a:rPr>
              <a:t>https://epa.oszk.hu/html/kapcsolat/#bejelent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MEK: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Digitális könyvjavaslat a MEK számára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hlinkClick r:id="rId3"/>
              </a:rPr>
              <a:t>https://tinyurl.com/MEK-javaslat</a:t>
            </a:r>
            <a:r>
              <a:rPr lang="hu-HU" dirty="0" smtClean="0"/>
              <a:t>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Kiadói együttműködés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hlinkClick r:id="rId4"/>
              </a:rPr>
              <a:t>http://mek.oszk.hu/html/irattar/kiadoi.htm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MIA: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Webhely archiválási javaslat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hlinkClick r:id="rId5"/>
              </a:rPr>
              <a:t>https://goo.gl/forms/Y1qIIxcM7APPiq443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KDS pályázat „az OSZK </a:t>
            </a:r>
            <a:r>
              <a:rPr lang="hu-HU" dirty="0" err="1" smtClean="0"/>
              <a:t>webarchiválási</a:t>
            </a:r>
            <a:r>
              <a:rPr lang="hu-HU" dirty="0" smtClean="0"/>
              <a:t> tevékenységének segítése, elsősorban a helyi vonatkozású oktatási, tudományos és kulturális online tartalmak esetében.”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6"/>
              </a:rPr>
              <a:t>http://www.pafi.hu/_pafi/palyazat.nsf/ervdocidweburlap/80ED7512EC711F46C125845600701C0A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54014-4381-4D30-BCBA-FAD16B6FDE30}" type="slidenum">
              <a:rPr lang="hu-HU"/>
              <a:pPr>
                <a:defRPr/>
              </a:pPr>
              <a:t>15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8000"/>
            <a:ext cx="9144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81088"/>
          </a:xfrm>
        </p:spPr>
        <p:txBody>
          <a:bodyPr/>
          <a:lstStyle/>
          <a:p>
            <a:r>
              <a:rPr lang="hu-HU" sz="3600" smtClean="0"/>
              <a:t>További lehetőségek a digitális archiválásban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E-irattári anyagok archiválása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2"/>
              </a:rPr>
              <a:t>https://www.eleveltar.hu/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Közlönyök archiválása?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3"/>
              </a:rPr>
              <a:t>http://www.kozlonyok.hu/kozlonyok/valaszt.htm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Csoportos kommunikáció archiválása?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4"/>
              </a:rPr>
              <a:t>https://listserv.niif.hu/mailman/listinfo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err="1" smtClean="0"/>
              <a:t>Facebook</a:t>
            </a:r>
            <a:r>
              <a:rPr lang="hu-HU" dirty="0" smtClean="0"/>
              <a:t> csoportok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Szakmai levelezés archiválása?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err="1" smtClean="0"/>
              <a:t>Archiving</a:t>
            </a:r>
            <a:r>
              <a:rPr lang="hu-HU" dirty="0" smtClean="0"/>
              <a:t> Email </a:t>
            </a:r>
            <a:r>
              <a:rPr lang="hu-HU" dirty="0" err="1" smtClean="0">
                <a:hlinkClick r:id="rId5"/>
              </a:rPr>
              <a:t>Symposium</a:t>
            </a:r>
            <a:r>
              <a:rPr lang="hu-HU" dirty="0" smtClean="0">
                <a:hlinkClick r:id="rId5"/>
              </a:rPr>
              <a:t> </a:t>
            </a:r>
            <a:r>
              <a:rPr lang="hu-HU" dirty="0" err="1" smtClean="0"/>
              <a:t>in</a:t>
            </a:r>
            <a:r>
              <a:rPr lang="hu-HU" dirty="0" smtClean="0"/>
              <a:t> LC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Digitális kéziratok archiválása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err="1" smtClean="0"/>
              <a:t>Workshop</a:t>
            </a:r>
            <a:r>
              <a:rPr lang="hu-HU" dirty="0" smtClean="0"/>
              <a:t> a </a:t>
            </a:r>
            <a:r>
              <a:rPr lang="hu-HU" dirty="0" err="1" smtClean="0"/>
              <a:t>PIM-ben</a:t>
            </a:r>
            <a:r>
              <a:rPr lang="hu-HU" dirty="0" smtClean="0"/>
              <a:t> - </a:t>
            </a:r>
            <a:r>
              <a:rPr lang="hu-HU" dirty="0" smtClean="0">
                <a:hlinkClick r:id="rId6"/>
              </a:rPr>
              <a:t>https://pim.hu/hu/esemenyek/digitalisan-letrejott-born-digital-keziratok-kezelese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63DEF-0499-4B17-8B8C-6DCC595731F9}" type="slidenum">
              <a:rPr lang="hu-HU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hu-HU" sz="3800" smtClean="0"/>
              <a:t>Köszönöm a figyelmet</a:t>
            </a:r>
          </a:p>
          <a:p>
            <a:pPr marL="0" indent="0" algn="ctr">
              <a:buFont typeface="Arial" charset="0"/>
              <a:buNone/>
            </a:pPr>
            <a:endParaRPr lang="hu-HU" smtClean="0"/>
          </a:p>
          <a:p>
            <a:pPr marL="0" indent="0" algn="ctr">
              <a:buFont typeface="Arial" charset="0"/>
              <a:buNone/>
            </a:pPr>
            <a:r>
              <a:rPr lang="hu-HU" smtClean="0"/>
              <a:t>Moldován István</a:t>
            </a:r>
          </a:p>
          <a:p>
            <a:pPr marL="0" indent="0" algn="ctr">
              <a:buFont typeface="Arial" charset="0"/>
              <a:buNone/>
            </a:pPr>
            <a:r>
              <a:rPr lang="hu-HU" smtClean="0"/>
              <a:t>Országos Széchényi Könyvtár</a:t>
            </a:r>
          </a:p>
          <a:p>
            <a:pPr marL="0" indent="0" algn="ctr">
              <a:buFont typeface="Arial" charset="0"/>
              <a:buNone/>
            </a:pPr>
            <a:r>
              <a:rPr lang="hu-HU" smtClean="0"/>
              <a:t>E-könyvtári Szolgáltatások Osztálya</a:t>
            </a:r>
          </a:p>
          <a:p>
            <a:pPr marL="0" indent="0" algn="ctr">
              <a:buFont typeface="Arial" charset="0"/>
              <a:buNone/>
            </a:pPr>
            <a:r>
              <a:rPr lang="hu-HU" smtClean="0"/>
              <a:t>moldovan@oszk.hu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816D-FE09-458E-ABEA-DA18D4FA9A86}" type="slidenum">
              <a:rPr lang="hu-HU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7254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Miért foglalkozzunk a digitális tartalmakkal?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A könyvtárhasználat változása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Digitális könyvtárak, digitális tartalom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Hozzáférés szolgáltatás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Kereskedelmi tartalmak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Nem-kereskedelmi tartalmak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Digitális könyvtárak - helyi digitális gyűjtemények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OSZK digitális archiválás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Szakkönyvtárak digitális könyvtárai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Egyéb digitális tartalmak megőrzése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Együttműködési lehetőségek az archiválásban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További lehetőségek a digitális archiválásban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0B5A0-52E1-465F-9434-B17352733EFB}" type="slidenum">
              <a:rPr lang="hu-HU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smtClean="0"/>
              <a:t>Miért foglalkozzunk a digitális tartalmakkal?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r>
              <a:rPr lang="hu-HU" b="1" smtClean="0"/>
              <a:t>Mert</a:t>
            </a:r>
            <a:r>
              <a:rPr lang="hu-HU" smtClean="0"/>
              <a:t> a felhasználók az információkat egyre inkább digitálisan, online keresik.</a:t>
            </a:r>
          </a:p>
          <a:p>
            <a:r>
              <a:rPr lang="hu-HU" b="1" smtClean="0"/>
              <a:t>Mert</a:t>
            </a:r>
            <a:r>
              <a:rPr lang="hu-HU" smtClean="0"/>
              <a:t> egyre több információ digitálisan születik és csak digitálisan férhető hozzá.</a:t>
            </a:r>
          </a:p>
          <a:p>
            <a:r>
              <a:rPr lang="hu-HU" b="1" smtClean="0"/>
              <a:t>Mert</a:t>
            </a:r>
            <a:r>
              <a:rPr lang="hu-HU" smtClean="0"/>
              <a:t> a digitális információ nagyon sérülékeny, gyorsan eltűnik.</a:t>
            </a:r>
          </a:p>
          <a:p>
            <a:r>
              <a:rPr lang="hu-HU" smtClean="0"/>
              <a:t>Lásd </a:t>
            </a:r>
            <a:br>
              <a:rPr lang="hu-HU" smtClean="0"/>
            </a:br>
            <a:r>
              <a:rPr lang="hu-HU" smtClean="0">
                <a:hlinkClick r:id="rId2"/>
              </a:rPr>
              <a:t>UNESCO </a:t>
            </a:r>
            <a:r>
              <a:rPr lang="pt-BR" smtClean="0">
                <a:hlinkClick r:id="rId2"/>
              </a:rPr>
              <a:t>Charta </a:t>
            </a:r>
            <a:r>
              <a:rPr lang="pt-BR" smtClean="0"/>
              <a:t>a digitális örökség védelméről</a:t>
            </a:r>
            <a:endParaRPr lang="hu-HU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88B9F-42D5-40EC-8221-AE279D9F3074}" type="slidenum">
              <a:rPr lang="hu-HU"/>
              <a:pPr>
                <a:defRPr/>
              </a:pPr>
              <a:t>3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0"/>
            <a:ext cx="804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23900"/>
          </a:xfrm>
        </p:spPr>
        <p:txBody>
          <a:bodyPr/>
          <a:lstStyle/>
          <a:p>
            <a:r>
              <a:rPr lang="hu-HU" sz="4000" b="1" smtClean="0"/>
              <a:t>A könyvtárhasználat változása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6BF1C-EBD4-4EBA-AE52-8016A73F920A}" type="slidenum">
              <a:rPr lang="hu-HU"/>
              <a:pPr>
                <a:defRPr/>
              </a:pPr>
              <a:t>4</a:t>
            </a:fld>
            <a:endParaRPr lang="hu-HU"/>
          </a:p>
        </p:txBody>
      </p:sp>
      <p:pic>
        <p:nvPicPr>
          <p:cNvPr id="174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7325" y="836613"/>
            <a:ext cx="6408738" cy="3740150"/>
          </a:xfrm>
        </p:spPr>
      </p:pic>
      <p:sp>
        <p:nvSpPr>
          <p:cNvPr id="7" name="Szövegdoboz 6"/>
          <p:cNvSpPr txBox="1"/>
          <p:nvPr/>
        </p:nvSpPr>
        <p:spPr>
          <a:xfrm>
            <a:off x="539750" y="4868863"/>
            <a:ext cx="828040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+mn-lt"/>
                <a:cs typeface="+mn-cs"/>
              </a:rPr>
              <a:t>Személyes használat:	 – 2,9 %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+mn-lt"/>
                <a:cs typeface="+mn-cs"/>
              </a:rPr>
              <a:t>Távhasználat:		+ 16,1%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+mn-lt"/>
                <a:cs typeface="+mn-cs"/>
              </a:rPr>
              <a:t>Személyes- / távhasználat:    17,4%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+mn-lt"/>
                <a:cs typeface="+mn-cs"/>
              </a:rPr>
              <a:t>Forrás: Könyvtári Intézet, 2018. évre vonatkozó </a:t>
            </a:r>
            <a:r>
              <a:rPr lang="hu-HU" sz="2200" dirty="0">
                <a:latin typeface="+mn-lt"/>
                <a:cs typeface="+mn-cs"/>
                <a:hlinkClick r:id="rId3"/>
              </a:rPr>
              <a:t>könyvtárhasználati statisztika</a:t>
            </a:r>
            <a:endParaRPr lang="hu-HU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24863" cy="1008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Digitális könyvtárak</a:t>
            </a:r>
            <a:r>
              <a:rPr lang="hu-HU" dirty="0" smtClean="0"/>
              <a:t>, digitális tartalmak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9291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Gyűjtés</a:t>
            </a:r>
            <a:r>
              <a:rPr lang="hu-HU" dirty="0" smtClean="0"/>
              <a:t>, állománygyarapítás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CD-ROM, DVD, egyéb offline digitális dokumentumok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„A nem papíralapú könyvek 2016-os könyvpiaci forgalma 8,04%-kal növekedett, 864.625.000 Ft-ot, 1,81%-os piaci részesedést jelent.”</a:t>
            </a:r>
            <a:br>
              <a:rPr lang="hu-HU" dirty="0" smtClean="0"/>
            </a:br>
            <a:r>
              <a:rPr lang="hu-HU" dirty="0" smtClean="0"/>
              <a:t>MKKE </a:t>
            </a:r>
            <a:r>
              <a:rPr lang="hu-HU" dirty="0" smtClean="0">
                <a:hlinkClick r:id="rId2"/>
              </a:rPr>
              <a:t>2017. évi statisztika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E-kölcsönzés – pl. </a:t>
            </a:r>
            <a:r>
              <a:rPr lang="hu-HU" dirty="0" smtClean="0">
                <a:hlinkClick r:id="rId3"/>
              </a:rPr>
              <a:t>Goethe Intézet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Digitalizált tartalmak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Hozzáférés</a:t>
            </a:r>
            <a:r>
              <a:rPr lang="hu-HU" dirty="0" smtClean="0"/>
              <a:t> szolgáltatás, távoli tartalmak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697B6-0B6E-4818-8850-808F6DEBCA46}" type="slidenum">
              <a:rPr lang="hu-HU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008063"/>
          </a:xfrm>
        </p:spPr>
        <p:txBody>
          <a:bodyPr/>
          <a:lstStyle/>
          <a:p>
            <a:r>
              <a:rPr lang="hu-HU" sz="3800" b="1" smtClean="0"/>
              <a:t>Hozzáférés szolgáltatás</a:t>
            </a:r>
            <a:r>
              <a:rPr lang="hu-HU" sz="3800" smtClean="0"/>
              <a:t/>
            </a:r>
            <a:br>
              <a:rPr lang="hu-HU" sz="3800" smtClean="0"/>
            </a:br>
            <a:r>
              <a:rPr lang="hu-HU" sz="3400" smtClean="0"/>
              <a:t>Kereskedelmi tartalomszolgáltatások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8577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Elektronikus Információszolgáltatás </a:t>
            </a:r>
            <a:br>
              <a:rPr lang="hu-HU" dirty="0" smtClean="0"/>
            </a:br>
            <a:r>
              <a:rPr lang="hu-HU" dirty="0" smtClean="0"/>
              <a:t>Nemzeti Program (</a:t>
            </a:r>
            <a:r>
              <a:rPr lang="hu-HU" b="1" dirty="0" smtClean="0"/>
              <a:t>EISZ</a:t>
            </a:r>
            <a:r>
              <a:rPr lang="hu-HU" dirty="0" smtClean="0"/>
              <a:t>) - </a:t>
            </a:r>
            <a:r>
              <a:rPr lang="hu-HU" dirty="0" smtClean="0">
                <a:hlinkClick r:id="rId2"/>
              </a:rPr>
              <a:t>http://eisz.mtak.hu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Teljes szövegű adatbázisok, e-folyóiratok, </a:t>
            </a:r>
            <a:br>
              <a:rPr lang="hu-HU" dirty="0" smtClean="0"/>
            </a:br>
            <a:r>
              <a:rPr lang="hu-HU" dirty="0" smtClean="0"/>
              <a:t>47 szolgáltató, többnyire külföldi források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err="1" smtClean="0"/>
              <a:t>Arcanum</a:t>
            </a:r>
            <a:r>
              <a:rPr lang="hu-HU" dirty="0" smtClean="0"/>
              <a:t> Digitális Tudománytár (</a:t>
            </a:r>
            <a:r>
              <a:rPr lang="hu-HU" b="1" dirty="0" smtClean="0"/>
              <a:t>ADT</a:t>
            </a:r>
            <a:r>
              <a:rPr lang="hu-HU" dirty="0" smtClean="0"/>
              <a:t>) - </a:t>
            </a:r>
            <a:r>
              <a:rPr lang="hu-HU" dirty="0" smtClean="0">
                <a:hlinkClick r:id="rId3"/>
              </a:rPr>
              <a:t>https://adtplus.arcanum.hu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Digitalizált magyar folyóiratok adatbázisa, </a:t>
            </a:r>
            <a:br>
              <a:rPr lang="hu-HU" dirty="0" smtClean="0"/>
            </a:br>
            <a:r>
              <a:rPr lang="hu-HU" dirty="0" smtClean="0"/>
              <a:t>több száz tudományos és szakfolyóirattal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SZAKTÁRS</a:t>
            </a:r>
            <a:r>
              <a:rPr lang="hu-HU" dirty="0" smtClean="0"/>
              <a:t> - </a:t>
            </a:r>
            <a:r>
              <a:rPr lang="hu-HU" dirty="0" smtClean="0">
                <a:hlinkClick r:id="rId4"/>
              </a:rPr>
              <a:t>https://www.szaktars.hu/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10 legfontosabb magyar szakkönyvkiadó művei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3F34F-02DB-44AF-BB11-159A9EC94ED9}" type="slidenum">
              <a:rPr lang="hu-HU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dirty="0" smtClean="0"/>
              <a:t>Hozzáférés szolgáltatás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600" dirty="0" smtClean="0"/>
              <a:t>Nem-kereskedelmi tartalomszolgáltatások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Digitális Tankönyvtár - </a:t>
            </a:r>
            <a:r>
              <a:rPr lang="hu-HU" dirty="0" smtClean="0">
                <a:hlinkClick r:id="rId2"/>
              </a:rPr>
              <a:t>https://www.tankonyvtar.hu/hu</a:t>
            </a:r>
            <a:r>
              <a:rPr lang="hu-HU" dirty="0" smtClean="0"/>
              <a:t>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TÁMOP források által támogatott (többnyire) nyilvános szakkönyvek, szakfolyóiratok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3819 szakkönyv, 5879 szakfolyóirat füzet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Jogtudomány </a:t>
            </a:r>
            <a:r>
              <a:rPr lang="hu-HU" dirty="0" smtClean="0">
                <a:hlinkClick r:id="rId3"/>
              </a:rPr>
              <a:t>98 cím</a:t>
            </a:r>
            <a:r>
              <a:rPr lang="hu-HU" dirty="0" smtClean="0"/>
              <a:t> (?)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Virtuális könyvtárak a honlapokon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Pl. Magyar Igazságügyi Akadémia Könyvtári szolgáltatások, </a:t>
            </a:r>
            <a:r>
              <a:rPr lang="hu-HU" dirty="0" smtClean="0">
                <a:hlinkClick r:id="rId4"/>
              </a:rPr>
              <a:t>MIA folyóiratok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EC3CE-B96C-4C52-BA87-436037A4AE7E}" type="slidenum">
              <a:rPr lang="hu-HU"/>
              <a:pPr>
                <a:defRPr/>
              </a:pPr>
              <a:t>7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3375"/>
            <a:ext cx="91440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Digitális könyvtárak, </a:t>
            </a:r>
            <a:br>
              <a:rPr lang="hu-HU" b="1" dirty="0" smtClean="0"/>
            </a:br>
            <a:r>
              <a:rPr lang="hu-HU" dirty="0"/>
              <a:t>H</a:t>
            </a:r>
            <a:r>
              <a:rPr lang="hu-HU" dirty="0" smtClean="0"/>
              <a:t>elyi digitális gyűjtemények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err="1" smtClean="0"/>
              <a:t>Repozitóriumok</a:t>
            </a:r>
            <a:r>
              <a:rPr lang="hu-HU" dirty="0" smtClean="0"/>
              <a:t>; </a:t>
            </a:r>
            <a:br>
              <a:rPr lang="hu-HU" dirty="0" smtClean="0"/>
            </a:br>
            <a:r>
              <a:rPr lang="hu-HU" dirty="0" smtClean="0"/>
              <a:t>felsőoktatási, </a:t>
            </a:r>
            <a:r>
              <a:rPr lang="hu-HU" dirty="0" err="1" smtClean="0"/>
              <a:t>ill</a:t>
            </a:r>
            <a:r>
              <a:rPr lang="hu-HU" dirty="0" smtClean="0"/>
              <a:t> szakkönyvtárak helyi digitális gyűjteményei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27/2012. (IX.24.) MTA határozat; </a:t>
            </a:r>
            <a:br>
              <a:rPr lang="hu-HU" dirty="0" smtClean="0"/>
            </a:br>
            <a:r>
              <a:rPr lang="hu-HU" dirty="0" smtClean="0"/>
              <a:t>„Az </a:t>
            </a:r>
            <a:r>
              <a:rPr lang="hu-HU" dirty="0"/>
              <a:t>MTA elnökének határozata a tudományos művek nyílt hozzáférhetőségéről</a:t>
            </a:r>
            <a:r>
              <a:rPr lang="hu-HU" dirty="0" smtClean="0"/>
              <a:t>” - </a:t>
            </a:r>
            <a:r>
              <a:rPr lang="hu-HU" dirty="0">
                <a:hlinkClick r:id="rId2"/>
              </a:rPr>
              <a:t>http://real.mtak.hu/eprints/mandate.html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Doktori disszertációk, helyi oktatók cikkei, tanulmányai, digitalizált tartalmak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b="1" dirty="0" smtClean="0"/>
              <a:t>MTMT</a:t>
            </a:r>
            <a:r>
              <a:rPr lang="hu-HU" dirty="0" smtClean="0"/>
              <a:t> </a:t>
            </a:r>
            <a:r>
              <a:rPr lang="hu-HU" dirty="0" smtClean="0">
                <a:hlinkClick r:id="rId3"/>
              </a:rPr>
              <a:t>minősített </a:t>
            </a:r>
            <a:r>
              <a:rPr lang="hu-HU" dirty="0" err="1" smtClean="0">
                <a:hlinkClick r:id="rId3"/>
              </a:rPr>
              <a:t>repozitóriumai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b="1" dirty="0" smtClean="0"/>
              <a:t>HUNOR</a:t>
            </a:r>
            <a:r>
              <a:rPr lang="hu-HU" dirty="0" smtClean="0"/>
              <a:t>; magyar felsőoktatási könyvtárak </a:t>
            </a:r>
            <a:br>
              <a:rPr lang="hu-HU" dirty="0" smtClean="0"/>
            </a:br>
            <a:r>
              <a:rPr lang="hu-HU" dirty="0" smtClean="0"/>
              <a:t>és az MTA konzorciuma nyílt hozzáférésű </a:t>
            </a:r>
            <a:r>
              <a:rPr lang="hu-HU" dirty="0" err="1" smtClean="0"/>
              <a:t>repozitóriumokkal</a:t>
            </a:r>
            <a:endParaRPr lang="hu-HU" dirty="0" smtClean="0"/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hlinkClick r:id="rId4"/>
              </a:rPr>
              <a:t>https://openscience.hu/hunor/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C8E07-DFB6-4FA7-AE74-4DD82FBE2D21}" type="slidenum">
              <a:rPr lang="hu-HU"/>
              <a:pPr>
                <a:defRPr/>
              </a:pPr>
              <a:t>8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" y="260350"/>
            <a:ext cx="91440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Digitális könyvtárak, </a:t>
            </a:r>
            <a:br>
              <a:rPr lang="hu-HU" b="1" dirty="0" smtClean="0"/>
            </a:br>
            <a:r>
              <a:rPr lang="hu-HU" dirty="0"/>
              <a:t>H</a:t>
            </a:r>
            <a:r>
              <a:rPr lang="hu-HU" dirty="0" smtClean="0"/>
              <a:t>elyi digitális gyűjtemények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Helyi </a:t>
            </a:r>
            <a:r>
              <a:rPr lang="hu-HU" dirty="0" err="1" smtClean="0"/>
              <a:t>repozitóriumok</a:t>
            </a:r>
            <a:r>
              <a:rPr lang="hu-HU" dirty="0" smtClean="0"/>
              <a:t> közös keresői, pl.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2"/>
              </a:rPr>
              <a:t>http://www.ek.szte.hu/contenta-repozitoriumok/</a:t>
            </a:r>
            <a:endParaRPr lang="hu-HU" dirty="0" smtClean="0">
              <a:hlinkClick r:id="rId3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3"/>
              </a:rPr>
              <a:t>https://ludita.uni-nke.hu/repozitorium/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err="1" smtClean="0"/>
              <a:t>Repozitóriumi</a:t>
            </a:r>
            <a:r>
              <a:rPr lang="hu-HU" dirty="0" smtClean="0"/>
              <a:t> közös kereső – SZTAKI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4"/>
              </a:rPr>
              <a:t>http://oaikereso.sztaki.hu/kereso/index.php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Open Access (OA) folyóiratok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5"/>
              </a:rPr>
              <a:t>https://openscience.hu/magyar-oa-folyoiratok/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Open Journal System (OJS) folyóiratok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6"/>
              </a:rPr>
              <a:t>http://openaccess.mtak.hu/index.php/fejlesztok/ojs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7"/>
              </a:rPr>
              <a:t>http://www.ek.szte.hu/ojs/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8"/>
              </a:rPr>
              <a:t>http://ojs.elte.hu/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>
                <a:hlinkClick r:id="rId6"/>
              </a:rPr>
              <a:t>http://openaccess.mtak.hu/index.php/fejlesztok/ojs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Közös OJS kereső - </a:t>
            </a:r>
            <a:r>
              <a:rPr lang="hu-HU" dirty="0" smtClean="0">
                <a:hlinkClick r:id="rId9"/>
              </a:rPr>
              <a:t>http://oaikereso.sztaki.hu/kereso/index.php?type=1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2019. 10. 07.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Igazságügyi Akadémia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4878C-9686-4083-BFCB-C900A28000D7}" type="slidenum">
              <a:rPr lang="hu-HU"/>
              <a:pPr>
                <a:defRPr/>
              </a:pPr>
              <a:t>9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538" y="0"/>
            <a:ext cx="867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780</Words>
  <Application>Microsoft Office PowerPoint</Application>
  <PresentationFormat>On-screen Show (4:3)</PresentationFormat>
  <Paragraphs>203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Office-téma</vt:lpstr>
      <vt:lpstr>ORSZÁGOS BÍRÓSÁGI HIVATAL MAGYAR IGAZSÁGÜGYI AKADÉMIA  Könyvtár - és információmenedzsment </vt:lpstr>
      <vt:lpstr>Tartalom</vt:lpstr>
      <vt:lpstr>Miért foglalkozzunk a digitális tartalmakkal?</vt:lpstr>
      <vt:lpstr>A könyvtárhasználat változása</vt:lpstr>
      <vt:lpstr>Digitális könyvtárak, digitális tartalmak</vt:lpstr>
      <vt:lpstr>Hozzáférés szolgáltatás Kereskedelmi tartalomszolgáltatások</vt:lpstr>
      <vt:lpstr>Hozzáférés szolgáltatás Nem-kereskedelmi tartalomszolgáltatások</vt:lpstr>
      <vt:lpstr>Digitális könyvtárak,  Helyi digitális gyűjtemények</vt:lpstr>
      <vt:lpstr>Digitális könyvtárak,  Helyi digitális gyűjtemények</vt:lpstr>
      <vt:lpstr>OSZK digitális archiválás</vt:lpstr>
      <vt:lpstr>OSZK digitális archiválás</vt:lpstr>
      <vt:lpstr>OSZK digitális archiválás</vt:lpstr>
      <vt:lpstr>Szakkönyvtárak digitális könyvtárai</vt:lpstr>
      <vt:lpstr>Egyéb digitális tartalmak megőrzése</vt:lpstr>
      <vt:lpstr>Együttműködési lehetőségek az archiválásban</vt:lpstr>
      <vt:lpstr>További lehetőségek a digitális archiválásban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Országos Bírósági Hivatal Magyar Igazságügyi Akadémia  Könyvtár - és információmenedzsment </dc:title>
  <dc:creator>Moldován István</dc:creator>
  <cp:lastModifiedBy>DL</cp:lastModifiedBy>
  <cp:revision>65</cp:revision>
  <dcterms:created xsi:type="dcterms:W3CDTF">2019-10-06T08:43:57Z</dcterms:created>
  <dcterms:modified xsi:type="dcterms:W3CDTF">2019-10-07T22:37:29Z</dcterms:modified>
</cp:coreProperties>
</file>