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78" r:id="rId4"/>
    <p:sldId id="279" r:id="rId5"/>
    <p:sldId id="280" r:id="rId6"/>
    <p:sldId id="281" r:id="rId7"/>
    <p:sldId id="282" r:id="rId8"/>
    <p:sldId id="285" r:id="rId9"/>
    <p:sldId id="286" r:id="rId10"/>
    <p:sldId id="287" r:id="rId11"/>
    <p:sldId id="288" r:id="rId12"/>
    <p:sldId id="289" r:id="rId13"/>
    <p:sldId id="292" r:id="rId14"/>
    <p:sldId id="291" r:id="rId15"/>
    <p:sldId id="284" r:id="rId16"/>
    <p:sldId id="283" r:id="rId17"/>
    <p:sldId id="290" r:id="rId18"/>
    <p:sldId id="293" r:id="rId19"/>
    <p:sldId id="277" r:id="rId2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B"/>
    <a:srgbClr val="F5FBFD"/>
    <a:srgbClr val="033E73"/>
    <a:srgbClr val="F2F9FC"/>
    <a:srgbClr val="F0F5FA"/>
    <a:srgbClr val="ECF6FA"/>
    <a:srgbClr val="E4F3F8"/>
    <a:srgbClr val="F0F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27" autoAdjust="0"/>
  </p:normalViewPr>
  <p:slideViewPr>
    <p:cSldViewPr>
      <p:cViewPr varScale="1">
        <p:scale>
          <a:sx n="85" d="100"/>
          <a:sy n="85" d="100"/>
        </p:scale>
        <p:origin x="-485" y="-67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29" y="30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B8ADD0F-9DFA-44F5-8BFD-DAF0F12DE401}" type="datetime1">
              <a:rPr lang="hu-HU" altLang="hu-HU"/>
              <a:pPr>
                <a:defRPr/>
              </a:pPr>
              <a:t>2018.11.16.</a:t>
            </a:fld>
            <a:endParaRPr lang="hu-HU" altLang="hu-H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hu-HU" altLang="hu-HU"/>
              <a:t>Tatabányai Városi Könyvtár, 2012.09.18.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8C21799-BA8B-4195-9D62-ADBF5519EF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ACB201-29BA-48EF-BD6C-B1E2681F0245}" type="datetime1">
              <a:rPr lang="hu-HU"/>
              <a:pPr>
                <a:defRPr/>
              </a:pPr>
              <a:t>2018.11.16.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hu-HU" altLang="hu-HU"/>
              <a:t>Tatabányai Városi Könyvtár, 2012.09.18.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B893D026-CFE4-47B5-AFE4-0D13AC3398F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29700" name="Dia számának hely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7CCC626D-716B-4A60-874F-912E62883276}" type="slidenum">
              <a:rPr lang="hu-HU" altLang="hu-HU" smtClean="0"/>
              <a:pPr eaLnBrk="1" hangingPunct="1">
                <a:spcBef>
                  <a:spcPct val="0"/>
                </a:spcBef>
                <a:defRPr/>
              </a:pPr>
              <a:t>1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30724" name="Dia számának hely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D21BD7-6B7C-47FC-A212-5F914CAB39CA}" type="slidenum">
              <a:rPr lang="hu-HU" altLang="hu-HU" smtClean="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6"/>
          <p:cNvSpPr/>
          <p:nvPr userDrawn="1"/>
        </p:nvSpPr>
        <p:spPr>
          <a:xfrm>
            <a:off x="240680" y="306000"/>
            <a:ext cx="8640000" cy="1117397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Szövegdoboz 7"/>
          <p:cNvSpPr txBox="1"/>
          <p:nvPr userDrawn="1"/>
        </p:nvSpPr>
        <p:spPr>
          <a:xfrm>
            <a:off x="234535" y="476672"/>
            <a:ext cx="8640000" cy="461665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Times New Roman" pitchFamily="18" charset="0"/>
              </a:rPr>
              <a:t>ORSZÁGOS SZÉCHÉNYI KÖNYVTÁR</a:t>
            </a:r>
          </a:p>
        </p:txBody>
      </p:sp>
      <p:sp>
        <p:nvSpPr>
          <p:cNvPr id="6" name="Szövegdoboz 8"/>
          <p:cNvSpPr txBox="1"/>
          <p:nvPr userDrawn="1"/>
        </p:nvSpPr>
        <p:spPr>
          <a:xfrm>
            <a:off x="250825" y="981075"/>
            <a:ext cx="8623300" cy="338138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spc="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E-SZOLGÁLTATÁSI IGAZGATÓSÁG</a:t>
            </a:r>
          </a:p>
        </p:txBody>
      </p:sp>
      <p:cxnSp>
        <p:nvCxnSpPr>
          <p:cNvPr id="7" name="Egyenes összekötő 9"/>
          <p:cNvCxnSpPr/>
          <p:nvPr userDrawn="1"/>
        </p:nvCxnSpPr>
        <p:spPr>
          <a:xfrm flipV="1">
            <a:off x="468313" y="908050"/>
            <a:ext cx="8135937" cy="1588"/>
          </a:xfrm>
          <a:prstGeom prst="line">
            <a:avLst/>
          </a:prstGeom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églalap 10"/>
          <p:cNvSpPr/>
          <p:nvPr userDrawn="1"/>
        </p:nvSpPr>
        <p:spPr>
          <a:xfrm>
            <a:off x="234535" y="6453038"/>
            <a:ext cx="6785737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Téglalap 11"/>
          <p:cNvSpPr/>
          <p:nvPr userDrawn="1"/>
        </p:nvSpPr>
        <p:spPr>
          <a:xfrm rot="5400000">
            <a:off x="-1971469" y="3841200"/>
            <a:ext cx="4662000" cy="216023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Szövegdoboz 27"/>
          <p:cNvSpPr txBox="1">
            <a:spLocks noChangeArrowheads="1"/>
          </p:cNvSpPr>
          <p:nvPr userDrawn="1"/>
        </p:nvSpPr>
        <p:spPr bwMode="auto">
          <a:xfrm>
            <a:off x="7081838" y="6469063"/>
            <a:ext cx="2160587" cy="200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7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  <p:pic>
        <p:nvPicPr>
          <p:cNvPr id="11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29538" y="5900738"/>
            <a:ext cx="69215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342753"/>
            <a:ext cx="7702624" cy="14700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hu-HU" sz="6000" b="1" kern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3981946"/>
            <a:ext cx="7666112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hu-HU" sz="3200" b="1" kern="1200" dirty="0" smtClean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Arial Unicode MS" pitchFamily="34" charset="-128"/>
                <a:cs typeface="Arial Unicode MS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2018. 11. 15.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21027-CF25-44C9-97F2-093F514AF2B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2018. 11. 15.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B0E0-1D43-4FCB-8A82-2F781D49D4C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9"/>
          <p:cNvSpPr/>
          <p:nvPr userDrawn="1"/>
        </p:nvSpPr>
        <p:spPr>
          <a:xfrm>
            <a:off x="240680" y="306000"/>
            <a:ext cx="8640000" cy="746736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Téglalap 13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Téglalap 14"/>
          <p:cNvSpPr/>
          <p:nvPr userDrawn="1"/>
        </p:nvSpPr>
        <p:spPr>
          <a:xfrm rot="5400000">
            <a:off x="-2016733" y="3537014"/>
            <a:ext cx="4752529" cy="216022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  <p:pic>
        <p:nvPicPr>
          <p:cNvPr id="8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Egyenes összekötő 17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629162" cy="4421938"/>
          </a:xfrm>
          <a:noFill/>
          <a:ln>
            <a:noFill/>
          </a:ln>
        </p:spPr>
        <p:txBody>
          <a:bodyPr lIns="720000" tIns="108000" rIns="288000" bIns="0" rtlCol="0">
            <a:normAutofit/>
          </a:bodyPr>
          <a:lstStyle>
            <a:lvl1pPr>
              <a:defRPr lang="hu-HU" sz="3600" b="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defRPr>
            </a:lvl1pPr>
            <a:lvl2pPr>
              <a:defRPr lang="hu-HU" sz="32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defRPr>
            </a:lvl2pPr>
            <a:lvl3pPr>
              <a:defRPr lang="hu-HU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defRPr>
            </a:lvl3pPr>
            <a:lvl4pPr>
              <a:defRPr lang="hu-HU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defRPr>
            </a:lvl4pPr>
            <a:lvl5pPr>
              <a:defRPr lang="hu-HU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18" y="305999"/>
            <a:ext cx="8629162" cy="746737"/>
          </a:xfr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33E73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252000">
            <a:noAutofit/>
          </a:bodyPr>
          <a:lstStyle>
            <a:lvl1pPr algn="l">
              <a:lnSpc>
                <a:spcPct val="100000"/>
              </a:lnSpc>
              <a:defRPr lang="hu-HU" sz="2400" b="1" kern="1200" cap="all" spc="300" baseline="0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10" name="Dátum helye 3"/>
          <p:cNvSpPr>
            <a:spLocks noGrp="1"/>
          </p:cNvSpPr>
          <p:nvPr>
            <p:ph type="dt" sz="half" idx="10"/>
          </p:nvPr>
        </p:nvSpPr>
        <p:spPr>
          <a:xfrm>
            <a:off x="244475" y="6454775"/>
            <a:ext cx="1090613" cy="336550"/>
          </a:xfrm>
        </p:spPr>
        <p:txBody>
          <a:bodyPr/>
          <a:lstStyle>
            <a:lvl1pPr algn="l">
              <a:defRPr lang="hu-HU" sz="1200" b="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>
              <a:defRPr/>
            </a:pPr>
            <a:r>
              <a:t>2018. 11. 15.</a:t>
            </a:r>
            <a:endParaRPr dirty="0"/>
          </a:p>
        </p:txBody>
      </p:sp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547813" y="6453188"/>
            <a:ext cx="6769100" cy="338137"/>
          </a:xfrm>
        </p:spPr>
        <p:txBody>
          <a:bodyPr/>
          <a:lstStyle>
            <a:lvl1pPr>
              <a:defRPr>
                <a:solidFill>
                  <a:srgbClr val="17375E"/>
                </a:solidFill>
                <a:latin typeface="Copperplate Gothic Bold" pitchFamily="34" charset="0"/>
                <a:ea typeface="Tunga" pitchFamily="34" charset="0"/>
                <a:cs typeface="Tunga" pitchFamily="34" charset="0"/>
              </a:defRPr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12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377825" cy="404812"/>
          </a:xfrm>
        </p:spPr>
        <p:txBody>
          <a:bodyPr/>
          <a:lstStyle>
            <a:lvl1pPr>
              <a:defRPr>
                <a:solidFill>
                  <a:srgbClr val="17375E"/>
                </a:solidFill>
                <a:ea typeface="Tunga" pitchFamily="34" charset="0"/>
                <a:cs typeface="Tunga" pitchFamily="34" charset="0"/>
              </a:defRPr>
            </a:lvl1pPr>
          </a:lstStyle>
          <a:p>
            <a:pPr>
              <a:defRPr/>
            </a:pPr>
            <a:fld id="{F7F6E943-132C-40F6-A193-3219A77E9C1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8"/>
          <p:cNvSpPr/>
          <p:nvPr userDrawn="1"/>
        </p:nvSpPr>
        <p:spPr>
          <a:xfrm>
            <a:off x="240680" y="306000"/>
            <a:ext cx="8640000" cy="746736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Cím 1"/>
          <p:cNvSpPr txBox="1">
            <a:spLocks/>
          </p:cNvSpPr>
          <p:nvPr userDrawn="1"/>
        </p:nvSpPr>
        <p:spPr>
          <a:xfrm>
            <a:off x="251518" y="305999"/>
            <a:ext cx="8629162" cy="746737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33E73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252000" anchor="ctr"/>
          <a:lstStyle>
            <a:lvl1pPr algn="l">
              <a:lnSpc>
                <a:spcPct val="100000"/>
              </a:lnSpc>
              <a:defRPr lang="hu-HU" sz="2400" b="1" kern="1200" cap="all" spc="300" baseline="0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/>
          </a:p>
        </p:txBody>
      </p:sp>
      <p:sp>
        <p:nvSpPr>
          <p:cNvPr id="6" name="Dátum helye 3"/>
          <p:cNvSpPr txBox="1">
            <a:spLocks/>
          </p:cNvSpPr>
          <p:nvPr userDrawn="1"/>
        </p:nvSpPr>
        <p:spPr>
          <a:xfrm>
            <a:off x="244475" y="6454775"/>
            <a:ext cx="1090613" cy="336550"/>
          </a:xfrm>
          <a:prstGeom prst="rect">
            <a:avLst/>
          </a:prstGeom>
        </p:spPr>
        <p:txBody>
          <a:bodyPr anchor="ctr"/>
          <a:lstStyle>
            <a:lvl1pPr algn="l">
              <a:defRPr lang="hu-HU" sz="1200" b="0" kern="12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4A7B87-9649-42EB-8C24-132B584C392F}" type="datetime1">
              <a:rPr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2018.11.16.</a:t>
            </a:fld>
            <a:endParaRPr dirty="0"/>
          </a:p>
        </p:txBody>
      </p:sp>
      <p:sp>
        <p:nvSpPr>
          <p:cNvPr id="7" name="Élőláb helye 4"/>
          <p:cNvSpPr txBox="1">
            <a:spLocks/>
          </p:cNvSpPr>
          <p:nvPr userDrawn="1"/>
        </p:nvSpPr>
        <p:spPr>
          <a:xfrm>
            <a:off x="1547813" y="6453188"/>
            <a:ext cx="6769100" cy="338137"/>
          </a:xfrm>
          <a:prstGeom prst="rect">
            <a:avLst/>
          </a:prstGeom>
        </p:spPr>
        <p:txBody>
          <a:bodyPr anchor="ctr"/>
          <a:lstStyle>
            <a:lvl1pPr>
              <a:defRPr lang="hu-HU" b="0" smtClean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  <a:cs typeface="Tunga" pitchFamily="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/>
              <a:t>Országos Széchényi Könyvtár – E-szolgáltatási Igazgatóság</a:t>
            </a:r>
            <a:endParaRPr sz="1200" dirty="0"/>
          </a:p>
        </p:txBody>
      </p:sp>
      <p:sp>
        <p:nvSpPr>
          <p:cNvPr id="8" name="Dia számának helye 5"/>
          <p:cNvSpPr txBox="1">
            <a:spLocks/>
          </p:cNvSpPr>
          <p:nvPr userDrawn="1"/>
        </p:nvSpPr>
        <p:spPr>
          <a:xfrm>
            <a:off x="8532813" y="6453188"/>
            <a:ext cx="377825" cy="40481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55EFA3A1-7176-4428-A889-765817FFE39A}" type="slidenum">
              <a:rPr lang="hu-HU" altLang="hu-HU" sz="1200" smtClean="0">
                <a:solidFill>
                  <a:srgbClr val="17375E"/>
                </a:solidFill>
                <a:latin typeface="Calibri" pitchFamily="34" charset="0"/>
                <a:ea typeface="Tunga" pitchFamily="34" charset="0"/>
                <a:cs typeface="Tunga" pitchFamily="34" charset="0"/>
              </a:rPr>
              <a:pPr algn="r">
                <a:defRPr/>
              </a:pPr>
              <a:t>‹#›</a:t>
            </a:fld>
            <a:endParaRPr lang="hu-HU" altLang="hu-HU" sz="1200" smtClean="0">
              <a:solidFill>
                <a:srgbClr val="17375E"/>
              </a:solidFill>
              <a:latin typeface="Calibri" pitchFamily="34" charset="0"/>
              <a:ea typeface="Tunga" pitchFamily="34" charset="0"/>
              <a:cs typeface="Tunga" pitchFamily="34" charset="0"/>
            </a:endParaRPr>
          </a:p>
        </p:txBody>
      </p:sp>
      <p:sp>
        <p:nvSpPr>
          <p:cNvPr id="9" name="Téglalap 13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Téglalap 14"/>
          <p:cNvSpPr/>
          <p:nvPr userDrawn="1"/>
        </p:nvSpPr>
        <p:spPr>
          <a:xfrm rot="5400000">
            <a:off x="-2016733" y="3537014"/>
            <a:ext cx="4752529" cy="216022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1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Egyenes összekötő 16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7"/>
          <p:cNvSpPr/>
          <p:nvPr userDrawn="1"/>
        </p:nvSpPr>
        <p:spPr>
          <a:xfrm>
            <a:off x="240680" y="306000"/>
            <a:ext cx="8640000" cy="746736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Cím 1"/>
          <p:cNvSpPr txBox="1">
            <a:spLocks/>
          </p:cNvSpPr>
          <p:nvPr userDrawn="1"/>
        </p:nvSpPr>
        <p:spPr>
          <a:xfrm>
            <a:off x="251518" y="305999"/>
            <a:ext cx="8629162" cy="746737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33E73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252000" anchor="ctr"/>
          <a:lstStyle>
            <a:lvl1pPr algn="l">
              <a:lnSpc>
                <a:spcPct val="100000"/>
              </a:lnSpc>
              <a:defRPr lang="hu-HU" sz="2400" b="1" kern="1200" cap="all" spc="300" baseline="0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/>
          </a:p>
        </p:txBody>
      </p:sp>
      <p:sp>
        <p:nvSpPr>
          <p:cNvPr id="7" name="Dátum helye 3"/>
          <p:cNvSpPr txBox="1">
            <a:spLocks/>
          </p:cNvSpPr>
          <p:nvPr userDrawn="1"/>
        </p:nvSpPr>
        <p:spPr>
          <a:xfrm>
            <a:off x="244475" y="6454775"/>
            <a:ext cx="1090613" cy="336550"/>
          </a:xfrm>
          <a:prstGeom prst="rect">
            <a:avLst/>
          </a:prstGeom>
        </p:spPr>
        <p:txBody>
          <a:bodyPr anchor="ctr"/>
          <a:lstStyle>
            <a:lvl1pPr algn="l">
              <a:defRPr lang="hu-HU" sz="1200" b="0" kern="12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4A7B87-9649-42EB-8C24-132B584C392F}" type="datetime1">
              <a:rPr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2018.11.16.</a:t>
            </a:fld>
            <a:endParaRPr dirty="0"/>
          </a:p>
        </p:txBody>
      </p:sp>
      <p:sp>
        <p:nvSpPr>
          <p:cNvPr id="8" name="Élőláb helye 4"/>
          <p:cNvSpPr txBox="1">
            <a:spLocks/>
          </p:cNvSpPr>
          <p:nvPr userDrawn="1"/>
        </p:nvSpPr>
        <p:spPr>
          <a:xfrm>
            <a:off x="1547813" y="6453188"/>
            <a:ext cx="6769100" cy="338137"/>
          </a:xfrm>
          <a:prstGeom prst="rect">
            <a:avLst/>
          </a:prstGeom>
        </p:spPr>
        <p:txBody>
          <a:bodyPr anchor="ctr"/>
          <a:lstStyle>
            <a:lvl1pPr>
              <a:defRPr lang="hu-HU" b="0" smtClean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  <a:cs typeface="Tunga" pitchFamily="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/>
              <a:t>Országos Széchényi Könyvtár – E-szolgáltatási Igazgatóság</a:t>
            </a:r>
            <a:endParaRPr sz="1200" dirty="0"/>
          </a:p>
        </p:txBody>
      </p:sp>
      <p:sp>
        <p:nvSpPr>
          <p:cNvPr id="9" name="Dia számának helye 5"/>
          <p:cNvSpPr txBox="1">
            <a:spLocks/>
          </p:cNvSpPr>
          <p:nvPr userDrawn="1"/>
        </p:nvSpPr>
        <p:spPr>
          <a:xfrm>
            <a:off x="8532813" y="6453188"/>
            <a:ext cx="377825" cy="40481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9C4F5907-3C53-4B08-9A0C-FE88C943E399}" type="slidenum">
              <a:rPr lang="hu-HU" altLang="hu-HU" sz="1200" smtClean="0">
                <a:solidFill>
                  <a:srgbClr val="17375E"/>
                </a:solidFill>
                <a:latin typeface="Calibri" pitchFamily="34" charset="0"/>
                <a:ea typeface="Tunga" pitchFamily="34" charset="0"/>
                <a:cs typeface="Tunga" pitchFamily="34" charset="0"/>
              </a:rPr>
              <a:pPr algn="r">
                <a:defRPr/>
              </a:pPr>
              <a:t>‹#›</a:t>
            </a:fld>
            <a:endParaRPr lang="hu-HU" altLang="hu-HU" sz="1200" smtClean="0">
              <a:solidFill>
                <a:srgbClr val="17375E"/>
              </a:solidFill>
              <a:latin typeface="Calibri" pitchFamily="34" charset="0"/>
              <a:ea typeface="Tunga" pitchFamily="34" charset="0"/>
              <a:cs typeface="Tunga" pitchFamily="34" charset="0"/>
            </a:endParaRPr>
          </a:p>
        </p:txBody>
      </p:sp>
      <p:sp>
        <p:nvSpPr>
          <p:cNvPr id="10" name="Téglalap 12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Téglalap 13"/>
          <p:cNvSpPr/>
          <p:nvPr userDrawn="1"/>
        </p:nvSpPr>
        <p:spPr>
          <a:xfrm rot="5400000">
            <a:off x="-2016733" y="3537014"/>
            <a:ext cx="4752529" cy="216022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2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Egyenes összekötő 15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9"/>
          <p:cNvSpPr/>
          <p:nvPr userDrawn="1"/>
        </p:nvSpPr>
        <p:spPr>
          <a:xfrm>
            <a:off x="240680" y="306000"/>
            <a:ext cx="8640000" cy="746736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Cím 1"/>
          <p:cNvSpPr txBox="1">
            <a:spLocks/>
          </p:cNvSpPr>
          <p:nvPr userDrawn="1"/>
        </p:nvSpPr>
        <p:spPr>
          <a:xfrm>
            <a:off x="251518" y="305999"/>
            <a:ext cx="8629162" cy="746737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33E73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252000" anchor="ctr"/>
          <a:lstStyle>
            <a:lvl1pPr algn="l">
              <a:lnSpc>
                <a:spcPct val="100000"/>
              </a:lnSpc>
              <a:defRPr lang="hu-HU" sz="2400" b="1" kern="1200" cap="all" spc="300" baseline="0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/>
          </a:p>
        </p:txBody>
      </p:sp>
      <p:sp>
        <p:nvSpPr>
          <p:cNvPr id="9" name="Dátum helye 3"/>
          <p:cNvSpPr txBox="1">
            <a:spLocks/>
          </p:cNvSpPr>
          <p:nvPr userDrawn="1"/>
        </p:nvSpPr>
        <p:spPr>
          <a:xfrm>
            <a:off x="244475" y="6454775"/>
            <a:ext cx="1090613" cy="336550"/>
          </a:xfrm>
          <a:prstGeom prst="rect">
            <a:avLst/>
          </a:prstGeom>
        </p:spPr>
        <p:txBody>
          <a:bodyPr anchor="ctr"/>
          <a:lstStyle>
            <a:lvl1pPr algn="l">
              <a:defRPr lang="hu-HU" sz="1200" b="0" kern="12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4A7B87-9649-42EB-8C24-132B584C392F}" type="datetime1">
              <a:rPr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2018.11.16.</a:t>
            </a:fld>
            <a:endParaRPr dirty="0"/>
          </a:p>
        </p:txBody>
      </p:sp>
      <p:sp>
        <p:nvSpPr>
          <p:cNvPr id="10" name="Élőláb helye 4"/>
          <p:cNvSpPr txBox="1">
            <a:spLocks/>
          </p:cNvSpPr>
          <p:nvPr userDrawn="1"/>
        </p:nvSpPr>
        <p:spPr>
          <a:xfrm>
            <a:off x="1547813" y="6453188"/>
            <a:ext cx="6769100" cy="338137"/>
          </a:xfrm>
          <a:prstGeom prst="rect">
            <a:avLst/>
          </a:prstGeom>
        </p:spPr>
        <p:txBody>
          <a:bodyPr anchor="ctr"/>
          <a:lstStyle>
            <a:lvl1pPr>
              <a:defRPr lang="hu-HU" b="0" smtClean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  <a:cs typeface="Tunga" pitchFamily="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/>
              <a:t>Országos Széchényi Könyvtár – E-szolgáltatási Igazgatóság</a:t>
            </a:r>
            <a:endParaRPr sz="1200" dirty="0"/>
          </a:p>
        </p:txBody>
      </p:sp>
      <p:sp>
        <p:nvSpPr>
          <p:cNvPr id="11" name="Dia számának helye 5"/>
          <p:cNvSpPr txBox="1">
            <a:spLocks/>
          </p:cNvSpPr>
          <p:nvPr userDrawn="1"/>
        </p:nvSpPr>
        <p:spPr>
          <a:xfrm>
            <a:off x="8532813" y="6453188"/>
            <a:ext cx="377825" cy="40481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5C93325C-47D0-4CD9-8A04-2FB2E60FED95}" type="slidenum">
              <a:rPr lang="hu-HU" altLang="hu-HU" sz="1200" smtClean="0">
                <a:solidFill>
                  <a:srgbClr val="17375E"/>
                </a:solidFill>
                <a:latin typeface="Calibri" pitchFamily="34" charset="0"/>
                <a:ea typeface="Tunga" pitchFamily="34" charset="0"/>
                <a:cs typeface="Tunga" pitchFamily="34" charset="0"/>
              </a:rPr>
              <a:pPr algn="r">
                <a:defRPr/>
              </a:pPr>
              <a:t>‹#›</a:t>
            </a:fld>
            <a:endParaRPr lang="hu-HU" altLang="hu-HU" sz="1200" smtClean="0">
              <a:solidFill>
                <a:srgbClr val="17375E"/>
              </a:solidFill>
              <a:latin typeface="Calibri" pitchFamily="34" charset="0"/>
              <a:ea typeface="Tunga" pitchFamily="34" charset="0"/>
              <a:cs typeface="Tunga" pitchFamily="34" charset="0"/>
            </a:endParaRPr>
          </a:p>
        </p:txBody>
      </p:sp>
      <p:sp>
        <p:nvSpPr>
          <p:cNvPr id="12" name="Téglalap 14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" name="Téglalap 15"/>
          <p:cNvSpPr/>
          <p:nvPr userDrawn="1"/>
        </p:nvSpPr>
        <p:spPr>
          <a:xfrm rot="5400000">
            <a:off x="-2016733" y="3537014"/>
            <a:ext cx="4752529" cy="216022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4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Egyenes összekötő 17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7"/>
          <p:cNvSpPr/>
          <p:nvPr userDrawn="1"/>
        </p:nvSpPr>
        <p:spPr>
          <a:xfrm>
            <a:off x="240680" y="306000"/>
            <a:ext cx="8640000" cy="746736"/>
          </a:xfrm>
          <a:prstGeom prst="rect">
            <a:avLst/>
          </a:prstGeom>
          <a:gradFill flip="none" rotWithShape="1">
            <a:gsLst>
              <a:gs pos="833">
                <a:srgbClr val="00599D">
                  <a:alpha val="66000"/>
                </a:srgbClr>
              </a:gs>
              <a:gs pos="33000">
                <a:srgbClr val="2B93D1">
                  <a:alpha val="67000"/>
                </a:srgbClr>
              </a:gs>
              <a:gs pos="90000">
                <a:srgbClr val="2B93D1">
                  <a:lumMod val="64000"/>
                  <a:lumOff val="36000"/>
                </a:srgbClr>
              </a:gs>
              <a:gs pos="52000">
                <a:srgbClr val="00599D">
                  <a:alpha val="54000"/>
                </a:srgbClr>
              </a:gs>
              <a:gs pos="100000">
                <a:srgbClr val="00599D">
                  <a:alpha val="43000"/>
                </a:srgb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" name="Cím 1"/>
          <p:cNvSpPr txBox="1">
            <a:spLocks/>
          </p:cNvSpPr>
          <p:nvPr userDrawn="1"/>
        </p:nvSpPr>
        <p:spPr>
          <a:xfrm>
            <a:off x="251518" y="305999"/>
            <a:ext cx="8629162" cy="746737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33E73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252000" anchor="ctr"/>
          <a:lstStyle>
            <a:lvl1pPr algn="l">
              <a:lnSpc>
                <a:spcPct val="100000"/>
              </a:lnSpc>
              <a:defRPr lang="hu-HU" sz="2400" b="1" kern="1200" cap="all" spc="300" baseline="0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Times New Roman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/>
          </a:p>
        </p:txBody>
      </p:sp>
      <p:sp>
        <p:nvSpPr>
          <p:cNvPr id="4" name="Dátum helye 3"/>
          <p:cNvSpPr txBox="1">
            <a:spLocks/>
          </p:cNvSpPr>
          <p:nvPr userDrawn="1"/>
        </p:nvSpPr>
        <p:spPr>
          <a:xfrm>
            <a:off x="244475" y="6454775"/>
            <a:ext cx="1090613" cy="336550"/>
          </a:xfrm>
          <a:prstGeom prst="rect">
            <a:avLst/>
          </a:prstGeom>
        </p:spPr>
        <p:txBody>
          <a:bodyPr anchor="ctr"/>
          <a:lstStyle>
            <a:lvl1pPr algn="l">
              <a:defRPr lang="hu-HU" sz="1200" b="0" kern="12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4A7B87-9649-42EB-8C24-132B584C392F}" type="datetime1">
              <a:rPr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2018.11.16.</a:t>
            </a:fld>
            <a:endParaRPr dirty="0"/>
          </a:p>
        </p:txBody>
      </p:sp>
      <p:sp>
        <p:nvSpPr>
          <p:cNvPr id="5" name="Élőláb helye 4"/>
          <p:cNvSpPr txBox="1">
            <a:spLocks/>
          </p:cNvSpPr>
          <p:nvPr userDrawn="1"/>
        </p:nvSpPr>
        <p:spPr>
          <a:xfrm>
            <a:off x="1547813" y="6453188"/>
            <a:ext cx="6769100" cy="338137"/>
          </a:xfrm>
          <a:prstGeom prst="rect">
            <a:avLst/>
          </a:prstGeom>
        </p:spPr>
        <p:txBody>
          <a:bodyPr anchor="ctr"/>
          <a:lstStyle>
            <a:lvl1pPr>
              <a:defRPr lang="hu-HU" b="0" smtClean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  <a:cs typeface="Tunga" pitchFamily="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/>
              <a:t>Országos Széchényi Könyvtár – E-szolgáltatási Igazgatóság</a:t>
            </a:r>
            <a:endParaRPr sz="1200" dirty="0"/>
          </a:p>
        </p:txBody>
      </p:sp>
      <p:sp>
        <p:nvSpPr>
          <p:cNvPr id="6" name="Dia számának helye 5"/>
          <p:cNvSpPr txBox="1">
            <a:spLocks/>
          </p:cNvSpPr>
          <p:nvPr userDrawn="1"/>
        </p:nvSpPr>
        <p:spPr>
          <a:xfrm>
            <a:off x="8532813" y="6453188"/>
            <a:ext cx="377825" cy="40481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37E4458A-7F9D-4DEC-AD50-BE569C844BE5}" type="slidenum">
              <a:rPr lang="hu-HU" altLang="hu-HU" sz="1200" smtClean="0">
                <a:solidFill>
                  <a:srgbClr val="17375E"/>
                </a:solidFill>
                <a:latin typeface="Calibri" pitchFamily="34" charset="0"/>
                <a:ea typeface="Tunga" pitchFamily="34" charset="0"/>
                <a:cs typeface="Tunga" pitchFamily="34" charset="0"/>
              </a:rPr>
              <a:pPr algn="r">
                <a:defRPr/>
              </a:pPr>
              <a:t>‹#›</a:t>
            </a:fld>
            <a:endParaRPr lang="hu-HU" altLang="hu-HU" sz="1200" smtClean="0">
              <a:solidFill>
                <a:srgbClr val="17375E"/>
              </a:solidFill>
              <a:latin typeface="Calibri" pitchFamily="34" charset="0"/>
              <a:ea typeface="Tunga" pitchFamily="34" charset="0"/>
              <a:cs typeface="Tunga" pitchFamily="34" charset="0"/>
            </a:endParaRPr>
          </a:p>
        </p:txBody>
      </p:sp>
      <p:sp>
        <p:nvSpPr>
          <p:cNvPr id="7" name="Téglalap 12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Téglalap 13"/>
          <p:cNvSpPr/>
          <p:nvPr userDrawn="1"/>
        </p:nvSpPr>
        <p:spPr>
          <a:xfrm rot="5400000">
            <a:off x="-2016733" y="3537014"/>
            <a:ext cx="4752529" cy="216022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37000"/>
                </a:srgbClr>
              </a:gs>
              <a:gs pos="50000">
                <a:srgbClr val="2B93D1">
                  <a:alpha val="44000"/>
                </a:srgbClr>
              </a:gs>
              <a:gs pos="100000">
                <a:schemeClr val="accent1">
                  <a:shade val="100000"/>
                  <a:satMod val="115000"/>
                  <a:alpha val="64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44450" h="57150" prst="convex"/>
            <a:bevelB w="444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9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Egyenes összekötő 15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 txBox="1">
            <a:spLocks/>
          </p:cNvSpPr>
          <p:nvPr userDrawn="1"/>
        </p:nvSpPr>
        <p:spPr>
          <a:xfrm>
            <a:off x="244475" y="6454775"/>
            <a:ext cx="1090613" cy="336550"/>
          </a:xfrm>
          <a:prstGeom prst="rect">
            <a:avLst/>
          </a:prstGeom>
        </p:spPr>
        <p:txBody>
          <a:bodyPr anchor="ctr"/>
          <a:lstStyle>
            <a:lvl1pPr algn="l">
              <a:defRPr lang="hu-HU" sz="1200" b="0" kern="12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Tunga" pitchFamily="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4A7B87-9649-42EB-8C24-132B584C392F}" type="datetime1">
              <a:rPr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2018.11.16.</a:t>
            </a:fld>
            <a:endParaRPr dirty="0"/>
          </a:p>
        </p:txBody>
      </p:sp>
      <p:sp>
        <p:nvSpPr>
          <p:cNvPr id="3" name="Élőláb helye 4"/>
          <p:cNvSpPr txBox="1">
            <a:spLocks/>
          </p:cNvSpPr>
          <p:nvPr userDrawn="1"/>
        </p:nvSpPr>
        <p:spPr>
          <a:xfrm>
            <a:off x="1547813" y="6453188"/>
            <a:ext cx="6769100" cy="338137"/>
          </a:xfrm>
          <a:prstGeom prst="rect">
            <a:avLst/>
          </a:prstGeom>
        </p:spPr>
        <p:txBody>
          <a:bodyPr anchor="ctr"/>
          <a:lstStyle>
            <a:lvl1pPr>
              <a:defRPr lang="hu-HU" b="0" smtClean="0">
                <a:solidFill>
                  <a:schemeClr val="tx2">
                    <a:lumMod val="75000"/>
                  </a:schemeClr>
                </a:solidFill>
                <a:latin typeface="Copperplate Gothic Bold" pitchFamily="34" charset="0"/>
                <a:cs typeface="Tunga" pitchFamily="2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/>
              <a:t>Országos Széchényi Könyvtár – E-szolgáltatási Igazgatóság</a:t>
            </a:r>
            <a:endParaRPr sz="1200" dirty="0"/>
          </a:p>
        </p:txBody>
      </p:sp>
      <p:sp>
        <p:nvSpPr>
          <p:cNvPr id="4" name="Dia számának helye 5"/>
          <p:cNvSpPr txBox="1">
            <a:spLocks/>
          </p:cNvSpPr>
          <p:nvPr userDrawn="1"/>
        </p:nvSpPr>
        <p:spPr>
          <a:xfrm>
            <a:off x="8532813" y="6453188"/>
            <a:ext cx="377825" cy="40481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11D079C9-3685-4DF8-8B8A-561CD86EC9A1}" type="slidenum">
              <a:rPr lang="hu-HU" altLang="hu-HU" sz="1200" smtClean="0">
                <a:solidFill>
                  <a:srgbClr val="17375E"/>
                </a:solidFill>
                <a:latin typeface="Calibri" pitchFamily="34" charset="0"/>
                <a:ea typeface="Tunga" pitchFamily="34" charset="0"/>
                <a:cs typeface="Tunga" pitchFamily="34" charset="0"/>
              </a:rPr>
              <a:pPr algn="r">
                <a:defRPr/>
              </a:pPr>
              <a:t>‹#›</a:t>
            </a:fld>
            <a:endParaRPr lang="hu-HU" altLang="hu-HU" sz="1200" smtClean="0">
              <a:solidFill>
                <a:srgbClr val="17375E"/>
              </a:solidFill>
              <a:latin typeface="Calibri" pitchFamily="34" charset="0"/>
              <a:ea typeface="Tunga" pitchFamily="34" charset="0"/>
              <a:cs typeface="Tunga" pitchFamily="34" charset="0"/>
            </a:endParaRPr>
          </a:p>
        </p:txBody>
      </p:sp>
      <p:sp>
        <p:nvSpPr>
          <p:cNvPr id="5" name="Téglalap 11"/>
          <p:cNvSpPr/>
          <p:nvPr userDrawn="1"/>
        </p:nvSpPr>
        <p:spPr>
          <a:xfrm>
            <a:off x="234535" y="6213276"/>
            <a:ext cx="7073422" cy="162227"/>
          </a:xfrm>
          <a:prstGeom prst="rect">
            <a:avLst/>
          </a:prstGeom>
          <a:gradFill flip="none" rotWithShape="1">
            <a:gsLst>
              <a:gs pos="0">
                <a:srgbClr val="00599D">
                  <a:alpha val="56000"/>
                </a:srgbClr>
              </a:gs>
              <a:gs pos="50000">
                <a:srgbClr val="2B93D1">
                  <a:alpha val="47000"/>
                </a:srgbClr>
              </a:gs>
              <a:gs pos="100000">
                <a:schemeClr val="accent1">
                  <a:lumMod val="75000"/>
                  <a:alpha val="37000"/>
                </a:schemeClr>
              </a:gs>
            </a:gsLst>
            <a:lin ang="108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44450" h="508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6" name="Kép 2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94638" y="5691188"/>
            <a:ext cx="6588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Egyenes összekötő 14"/>
          <p:cNvCxnSpPr/>
          <p:nvPr userDrawn="1"/>
        </p:nvCxnSpPr>
        <p:spPr>
          <a:xfrm>
            <a:off x="234950" y="6453188"/>
            <a:ext cx="8658225" cy="0"/>
          </a:xfrm>
          <a:prstGeom prst="line">
            <a:avLst/>
          </a:prstGeom>
          <a:ln w="95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27"/>
          <p:cNvSpPr txBox="1">
            <a:spLocks noChangeArrowheads="1"/>
          </p:cNvSpPr>
          <p:nvPr userDrawn="1"/>
        </p:nvSpPr>
        <p:spPr bwMode="auto">
          <a:xfrm>
            <a:off x="7307263" y="6229350"/>
            <a:ext cx="2160587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" dirty="0">
                <a:solidFill>
                  <a:srgbClr val="00599D"/>
                </a:solidFill>
                <a:latin typeface="Times New Roman" pitchFamily="18" charset="0"/>
                <a:cs typeface="Times New Roman" pitchFamily="18" charset="0"/>
              </a:rPr>
              <a:t>BIBLIOTHECA NATIONALIS HUNGARIAE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2018. 11. 15.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92D9-2431-440D-B1FC-635D272EDB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2018. 11. 15.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7E86-796C-41B6-A37C-760399C2190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u-HU"/>
              <a:t>2018. 11. 15.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hu-HU" altLang="hu-HU"/>
              <a:t>Országos Széchényi Könyvtár – E-szolgáltatási Igazgatóság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EBE5023-9672-4D78-91C3-8C0F5127D0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1" r:id="rId8"/>
    <p:sldLayoutId id="2147483820" r:id="rId9"/>
    <p:sldLayoutId id="2147483819" r:id="rId10"/>
    <p:sldLayoutId id="214748381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preservation.natlib.govt.nz/tools-and-manuals/wc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forms/FRXWopAAJsIFMh452" TargetMode="External"/><Relationship Id="rId2" Type="http://schemas.openxmlformats.org/officeDocument/2006/relationships/hyperlink" Target="https://goo.gl/forms/Y1qIIxcM7APPiq44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services.archive.org/dnb/" TargetMode="External"/><Relationship Id="rId2" Type="http://schemas.openxmlformats.org/officeDocument/2006/relationships/hyperlink" Target="https://archiv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ekosztaly.oszk.hu/mia/regi-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ekosztaly.oszk.hu/mia/dem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ekosztaly.oszk.hu/mi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ki.oszk.hu/kepzes/akkreditalt-kepzese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preservation.natlib.govt.nz/tools-and-manuals/metadata-extraction-tool-/" TargetMode="External"/><Relationship Id="rId2" Type="http://schemas.openxmlformats.org/officeDocument/2006/relationships/hyperlink" Target="http://193.6.201.202/solrwayback/waybacklinkgraph.jsp?domain=marcalikonyvtar.h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ekosztaly.oszk.hu/mia/" TargetMode="External"/><Relationship Id="rId2" Type="http://schemas.openxmlformats.org/officeDocument/2006/relationships/hyperlink" Target="http://www.oszk.hu/okr-projek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ekosztaly.oszk.hu/mia/xml/mia.xs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kosztaly.oszk.hu/mia/demo/xml/MIA-000034.xml" TargetMode="External"/><Relationship Id="rId2" Type="http://schemas.openxmlformats.org/officeDocument/2006/relationships/hyperlink" Target="https://www.microsoft.com/en-us/download/details.aspx?id=79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02550" cy="2016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altLang="hu-HU" sz="4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Egy üzemszerűen működő magyar </a:t>
            </a:r>
            <a:r>
              <a:rPr altLang="hu-HU" sz="4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webarchívum</a:t>
            </a:r>
            <a:r>
              <a:rPr altLang="hu-HU" sz="4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terve és megvalósításának feltételei</a:t>
            </a:r>
            <a:endParaRPr altLang="hu-HU" sz="4400" b="0">
              <a:solidFill>
                <a:schemeClr val="tx1"/>
              </a:solidFill>
              <a:effectLst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650" y="4292600"/>
            <a:ext cx="7920038" cy="1512888"/>
          </a:xfrm>
        </p:spPr>
        <p:txBody>
          <a:bodyPr/>
          <a:lstStyle/>
          <a:p>
            <a:pPr eaLnBrk="1" hangingPunct="1"/>
            <a:r>
              <a:rPr altLang="hu-HU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"404 Not Found – Ki őrzi meg az internetet?"</a:t>
            </a:r>
          </a:p>
          <a:p>
            <a:pPr eaLnBrk="1" hangingPunct="1"/>
            <a:r>
              <a:rPr altLang="hu-H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Budapest, OSZK, 2018.11.15.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288" y="1268413"/>
            <a:ext cx="8485187" cy="4752975"/>
          </a:xfrm>
        </p:spPr>
        <p:txBody>
          <a:bodyPr lIns="180000" tIns="72000" rIns="144000" bIns="3600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/>
              <a:t>Részletes munkafolyamatok kidolgozása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/>
              <a:t>Nyilvántartási keretrendszer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/>
              <a:t>Web </a:t>
            </a:r>
            <a:r>
              <a:rPr err="1"/>
              <a:t>Curator</a:t>
            </a:r>
            <a:r>
              <a:rPr/>
              <a:t> </a:t>
            </a:r>
            <a:r>
              <a:rPr err="1"/>
              <a:t>Tool</a:t>
            </a:r>
            <a:r>
              <a:rPr/>
              <a:t> új verzió?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>
                <a:hlinkClick r:id="rId2"/>
              </a:rPr>
              <a:t>https://digitalpreservation.natlib.govt.nz/tools-and-manuals/wct/</a:t>
            </a:r>
            <a:r>
              <a:rPr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Gyarapítási folyamat „szélességben”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/>
              <a:t>Teljes;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err="1"/>
              <a:t>webarchiválási</a:t>
            </a:r>
            <a:r>
              <a:rPr/>
              <a:t> törvény függvényében,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/>
              <a:t>tartalomgazdák bejelentési kötelezettsége,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/>
              <a:t>bejelentések fogadásának, nyilvántartásának, kezelésének, ütemezésének kidolgozása,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/>
              <a:t>egyszintű archiválás.</a:t>
            </a:r>
          </a:p>
          <a:p>
            <a:pPr>
              <a:buFont typeface="Arial" pitchFamily="34" charset="0"/>
              <a:buChar char="•"/>
              <a:defRPr/>
            </a:pPr>
            <a:endParaRPr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5. Munkafolyamatok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18439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8440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DCB4E7-EC7D-4793-AD80-AD02A95CCBD8}" type="slidenum">
              <a:rPr lang="hu-HU" altLang="hu-HU" smtClean="0"/>
              <a:pPr/>
              <a:t>10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25463" y="1196975"/>
            <a:ext cx="8629650" cy="4824413"/>
          </a:xfrm>
        </p:spPr>
        <p:txBody>
          <a:bodyPr lIns="216000" tIns="72000" rIns="180000" bIns="36000"/>
          <a:lstStyle/>
          <a:p>
            <a:pPr>
              <a:buFont typeface="Arial" pitchFamily="34" charset="0"/>
              <a:buChar char="•"/>
              <a:defRPr/>
            </a:pPr>
            <a:r>
              <a:rPr/>
              <a:t>Gyarapítási folyamat „szélességben”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/>
              <a:t>Szelektív;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/>
              <a:t>Intézményi listák (pl. közgyűjtemények, kulturális intézmények, államigazgatás, egyéb online források) gyűjtése, karbantartása,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/>
              <a:t>Önkéntes javaslatok, pl. </a:t>
            </a:r>
          </a:p>
          <a:p>
            <a:pPr lvl="3">
              <a:buFont typeface="Arial" pitchFamily="34" charset="0"/>
              <a:buChar char="–"/>
              <a:defRPr/>
            </a:pPr>
            <a:r>
              <a:rPr/>
              <a:t>OSZK </a:t>
            </a:r>
            <a:r>
              <a:rPr>
                <a:hlinkClick r:id="rId2"/>
              </a:rPr>
              <a:t>https://goo.gl/forms/Y1qIIxcM7APPiq443</a:t>
            </a:r>
            <a:endParaRPr/>
          </a:p>
          <a:p>
            <a:pPr lvl="3">
              <a:buFont typeface="Arial" pitchFamily="34" charset="0"/>
              <a:buChar char="–"/>
              <a:defRPr/>
            </a:pPr>
            <a:r>
              <a:rPr/>
              <a:t>Erdély </a:t>
            </a:r>
            <a:r>
              <a:rPr>
                <a:hlinkClick r:id="rId3"/>
              </a:rPr>
              <a:t>https://goo.gl/forms/FRXWopAAJsIFMh452</a:t>
            </a:r>
            <a:endParaRPr/>
          </a:p>
          <a:p>
            <a:pPr lvl="2">
              <a:buFont typeface="Arial" pitchFamily="34" charset="0"/>
              <a:buChar char="•"/>
              <a:defRPr/>
            </a:pPr>
            <a:r>
              <a:rPr/>
              <a:t>Közgyűjteményi együttműködés keretében </a:t>
            </a:r>
            <a:br>
              <a:rPr/>
            </a:br>
            <a:r>
              <a:rPr/>
              <a:t>(könyvtárak, levéltárak, múzeumok)</a:t>
            </a:r>
          </a:p>
          <a:p>
            <a:pPr marL="914400" lvl="2" indent="0">
              <a:buFont typeface="Arial" pitchFamily="34" charset="0"/>
              <a:buNone/>
              <a:defRPr/>
            </a:pPr>
            <a:endParaRPr/>
          </a:p>
          <a:p>
            <a:pPr lvl="2">
              <a:buFont typeface="Arial" pitchFamily="34" charset="0"/>
              <a:buChar char="•"/>
              <a:defRPr/>
            </a:pPr>
            <a:endParaRPr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6. Gyarapítás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19463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9464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8374C4-CB3B-464E-BCF9-D91CFA09510C}" type="slidenum">
              <a:rPr lang="hu-HU" altLang="hu-HU" smtClean="0"/>
              <a:pPr/>
              <a:t>11</a:t>
            </a:fld>
            <a:endParaRPr lang="hu-HU" altLang="hu-HU" smtClean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4838" y="188913"/>
            <a:ext cx="7867650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11188" y="1196975"/>
            <a:ext cx="8269287" cy="4494213"/>
          </a:xfrm>
        </p:spPr>
        <p:txBody>
          <a:bodyPr lIns="216000" tIns="72000" rIns="180000" bIns="36000">
            <a:normAutofit fontScale="850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err="1"/>
              <a:t>Archiv</a:t>
            </a:r>
            <a:r>
              <a:rPr/>
              <a:t> magyar anyag az </a:t>
            </a:r>
            <a:r>
              <a:rPr err="1"/>
              <a:t>Archive.org-tól</a:t>
            </a:r>
            <a:endParaRPr/>
          </a:p>
          <a:p>
            <a:pPr lvl="1">
              <a:buFont typeface="Arial" pitchFamily="34" charset="0"/>
              <a:buChar char="–"/>
              <a:defRPr/>
            </a:pPr>
            <a:r>
              <a:rPr>
                <a:hlinkClick r:id="rId2"/>
              </a:rPr>
              <a:t>https://archive.org/</a:t>
            </a:r>
            <a:endParaRPr/>
          </a:p>
          <a:p>
            <a:pPr lvl="1">
              <a:buFont typeface="Arial" pitchFamily="34" charset="0"/>
              <a:buChar char="–"/>
              <a:defRPr/>
            </a:pPr>
            <a:r>
              <a:rPr/>
              <a:t>Lásd pl. a német teszt archívum - </a:t>
            </a:r>
            <a:r>
              <a:rPr>
                <a:hlinkClick r:id="rId3"/>
              </a:rPr>
              <a:t>http://webservices.archive.org/dnb/</a:t>
            </a:r>
            <a:r>
              <a:rPr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Esemény alapú archiválás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Mélyebb, több szinten, minőség-ellenőrzés, lehetőség szerint javítás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Gyarapítás „mélységben”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/>
              <a:t>A begyűjtött honlapcímek alapján differenciált, rendszeres mentés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6. Gyarapítás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20487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0488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CCA20D-CD62-44A9-955A-6F19BF1FE276}" type="slidenum">
              <a:rPr lang="hu-HU" altLang="hu-HU" smtClean="0"/>
              <a:pPr/>
              <a:t>12</a:t>
            </a:fld>
            <a:endParaRPr lang="hu-HU" altLang="hu-HU" smtClean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263650"/>
            <a:ext cx="882015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422775"/>
          </a:xfrm>
        </p:spPr>
        <p:txBody>
          <a:bodyPr lIns="216000" tIns="72000" rIns="180000" bIns="36000"/>
          <a:lstStyle/>
          <a:p>
            <a:pPr marL="342900" lvl="1" indent="-342900">
              <a:buFont typeface="Arial" charset="0"/>
              <a:buChar char="•"/>
              <a:defRPr/>
            </a:pPr>
            <a:r>
              <a:rPr/>
              <a:t>Kapcsolat a digitális archiváló rendszerrel </a:t>
            </a:r>
            <a:br>
              <a:rPr/>
            </a:br>
            <a:r>
              <a:rPr/>
              <a:t>pl. WCT - </a:t>
            </a:r>
            <a:r>
              <a:rPr err="1"/>
              <a:t>Rosetta</a:t>
            </a:r>
            <a:endParaRPr/>
          </a:p>
          <a:p>
            <a:pPr>
              <a:defRPr/>
            </a:pPr>
            <a:r>
              <a:rPr/>
              <a:t>Hosszú távú megőrzés</a:t>
            </a:r>
          </a:p>
          <a:p>
            <a:pPr lvl="1">
              <a:defRPr/>
            </a:pPr>
            <a:r>
              <a:rPr/>
              <a:t>Pl. tesztváltozat 2006-ban! </a:t>
            </a:r>
            <a:r>
              <a:rPr>
                <a:hlinkClick r:id="rId2"/>
              </a:rPr>
              <a:t>http://mekosztaly.oszk.hu/mia/regi-index.html</a:t>
            </a:r>
            <a:r>
              <a:rPr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7. megőrzés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21511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1512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B077C3-DDAF-424E-9424-D779F487E81D}" type="slidenum">
              <a:rPr lang="hu-HU" altLang="hu-HU" smtClean="0"/>
              <a:pPr/>
              <a:t>13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268413"/>
            <a:ext cx="8629650" cy="4422775"/>
          </a:xfrm>
        </p:spPr>
        <p:txBody>
          <a:bodyPr lIns="216000" tIns="72000" rIns="180000" bIns="36000"/>
          <a:lstStyle/>
          <a:p>
            <a:pPr>
              <a:buFont typeface="Arial" pitchFamily="34" charset="0"/>
              <a:buChar char="•"/>
              <a:defRPr/>
            </a:pPr>
            <a:r>
              <a:rPr/>
              <a:t>Helyben – OSZK; nagy tömegű anyag helyben való hozzáférés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/>
              <a:t>Védett helyi szolgáltatás kidolgozása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Távoli; külön engedélyekkel, publikus gyűjtemény lásd felhasználási szerződés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>
                <a:hlinkClick r:id="rId2"/>
              </a:rPr>
              <a:t>http://mekosztaly.oszk.hu/mia/demo/</a:t>
            </a:r>
            <a:r>
              <a:rPr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8. szolgáltatás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22535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2536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01C2E6-388E-4C27-83F9-140B17DB07D9}" type="slidenum">
              <a:rPr lang="hu-HU" altLang="hu-HU" smtClean="0"/>
              <a:pPr/>
              <a:t>14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39750" y="1196975"/>
            <a:ext cx="8208963" cy="4494213"/>
          </a:xfrm>
        </p:spPr>
        <p:txBody>
          <a:bodyPr lIns="216000" tIns="72000" rIns="180000" bIns="36000"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Törvénytervezet a </a:t>
            </a:r>
            <a:r>
              <a:rPr err="1"/>
              <a:t>webarchiválásról</a:t>
            </a:r>
            <a:endParaRPr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Az intézményi másolás, mint műfelhasználás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Jogszabályi felhatalmazás az OSZK-nak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Nyilvános szolgáltatáshoz felhasználási szerződés a tartalomgazdákkal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825" y="306388"/>
            <a:ext cx="8629650" cy="746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9. Jogi feltételek</a:t>
            </a:r>
          </a:p>
        </p:txBody>
      </p:sp>
      <p:sp>
        <p:nvSpPr>
          <p:cNvPr id="23558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3559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4588A9-C5BE-4AC2-817E-356868B422C8}" type="slidenum">
              <a:rPr lang="hu-HU" altLang="hu-HU" smtClean="0"/>
              <a:pPr/>
              <a:t>15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8313" y="1196975"/>
            <a:ext cx="8412162" cy="4895850"/>
          </a:xfrm>
        </p:spPr>
        <p:txBody>
          <a:bodyPr lIns="216000" tIns="72000" rIns="180000" bIns="36000">
            <a:normAutofit fontScale="92500" lnSpcReduction="10000"/>
          </a:bodyPr>
          <a:lstStyle/>
          <a:p>
            <a:pPr marL="0" indent="0"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b="1"/>
              <a:t>Jelenleg</a:t>
            </a:r>
            <a:r>
              <a:rPr/>
              <a:t>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/>
              <a:t>Ideiglenes projekt honlap hírekkel, irodalomjegyzékkel, külföldi kollégák beágyazott </a:t>
            </a:r>
            <a:r>
              <a:rPr err="1"/>
              <a:t>Twitter</a:t>
            </a:r>
            <a:r>
              <a:rPr/>
              <a:t> üzeneteivel: </a:t>
            </a:r>
            <a:r>
              <a:rPr>
                <a:hlinkClick r:id="rId2"/>
              </a:rPr>
              <a:t>http://mekosztaly.oszk.hu/mia</a:t>
            </a:r>
            <a:r>
              <a:rPr/>
              <a:t> </a:t>
            </a:r>
          </a:p>
          <a:p>
            <a:pPr marL="0" indent="0"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b="1"/>
              <a:t>Terv</a:t>
            </a:r>
            <a:r>
              <a:rPr/>
              <a:t>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/>
              <a:t>Egy végleges, szolgáltatási honlap hírekkel, dokumentumokkal, </a:t>
            </a:r>
            <a:r>
              <a:rPr err="1"/>
              <a:t>metaadat</a:t>
            </a:r>
            <a:r>
              <a:rPr/>
              <a:t> </a:t>
            </a:r>
            <a:br>
              <a:rPr/>
            </a:br>
            <a:r>
              <a:rPr/>
              <a:t>és teljes szövegű kereséssel, a nyilvános archívummal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825" y="306388"/>
            <a:ext cx="8629650" cy="746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10. </a:t>
            </a:r>
            <a:r>
              <a:rPr err="1"/>
              <a:t>Webarchiválási</a:t>
            </a:r>
            <a:r>
              <a:rPr/>
              <a:t> honlap</a:t>
            </a:r>
          </a:p>
        </p:txBody>
      </p:sp>
      <p:sp>
        <p:nvSpPr>
          <p:cNvPr id="24582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4583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522EEA-BD08-425C-8851-DF4B948E3215}" type="slidenum">
              <a:rPr lang="hu-HU" altLang="hu-HU" smtClean="0"/>
              <a:pPr/>
              <a:t>16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55650" y="1268413"/>
            <a:ext cx="7848600" cy="4494212"/>
          </a:xfrm>
        </p:spPr>
        <p:txBody>
          <a:bodyPr lIns="216000" tIns="72000" rIns="180000" bIns="36000"/>
          <a:lstStyle/>
          <a:p>
            <a:pPr>
              <a:buFont typeface="Arial" pitchFamily="34" charset="0"/>
              <a:buChar char="•"/>
              <a:defRPr/>
            </a:pPr>
            <a:r>
              <a:rPr/>
              <a:t>Akkreditált oktatás a Könyvtári Intézetben 2019. tavaszától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>
                <a:hlinkClick r:id="rId2"/>
              </a:rPr>
              <a:t>https://ki.oszk.hu/kepzes/akkreditalt-kepzesek</a:t>
            </a:r>
            <a:r>
              <a:rPr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Távoktatás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11. módszertan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25607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5608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120E5C-694C-4791-9F50-B96CCACD9D55}" type="slidenum">
              <a:rPr lang="hu-HU" altLang="hu-HU" smtClean="0"/>
              <a:pPr/>
              <a:t>17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8313" y="1268413"/>
            <a:ext cx="8412162" cy="4537075"/>
          </a:xfrm>
        </p:spPr>
        <p:txBody>
          <a:bodyPr lIns="216000" tIns="72000" rIns="180000" bIns="36000">
            <a:normAutofit fontScale="92500" lnSpcReduction="20000"/>
          </a:bodyPr>
          <a:lstStyle/>
          <a:p>
            <a:pPr>
              <a:defRPr/>
            </a:pPr>
            <a:r>
              <a:rPr/>
              <a:t>Statisztikai funkciók; tartalomelemzés, vizualizálás, pl.</a:t>
            </a:r>
          </a:p>
          <a:p>
            <a:pPr lvl="1">
              <a:defRPr/>
            </a:pPr>
            <a:r>
              <a:rPr>
                <a:hlinkClick r:id="rId2"/>
              </a:rPr>
              <a:t>http://193.6.201.202/</a:t>
            </a:r>
            <a:r>
              <a:rPr err="1">
                <a:hlinkClick r:id="rId2"/>
              </a:rPr>
              <a:t>solrwayback</a:t>
            </a:r>
            <a:r>
              <a:rPr>
                <a:hlinkClick r:id="rId2"/>
              </a:rPr>
              <a:t>/</a:t>
            </a:r>
            <a:r>
              <a:rPr err="1">
                <a:hlinkClick r:id="rId2"/>
              </a:rPr>
              <a:t>waybacklinkgraph.jsp</a:t>
            </a:r>
            <a:r>
              <a:rPr>
                <a:hlinkClick r:id="rId2"/>
              </a:rPr>
              <a:t>?</a:t>
            </a:r>
            <a:r>
              <a:rPr err="1">
                <a:hlinkClick r:id="rId2"/>
              </a:rPr>
              <a:t>domain</a:t>
            </a:r>
            <a:r>
              <a:rPr>
                <a:hlinkClick r:id="rId2"/>
              </a:rPr>
              <a:t>=</a:t>
            </a:r>
            <a:r>
              <a:rPr err="1">
                <a:hlinkClick r:id="rId2"/>
              </a:rPr>
              <a:t>marcalikonyvtar.hu</a:t>
            </a:r>
            <a:r>
              <a:rPr/>
              <a:t> </a:t>
            </a:r>
          </a:p>
          <a:p>
            <a:pPr>
              <a:defRPr/>
            </a:pPr>
            <a:r>
              <a:rPr/>
              <a:t>Kutatási funkciók; pl. adat-, szövegbányászati alkalmazások, </a:t>
            </a:r>
            <a:r>
              <a:rPr err="1"/>
              <a:t>API-k</a:t>
            </a:r>
            <a:endParaRPr/>
          </a:p>
          <a:p>
            <a:pPr>
              <a:defRPr/>
            </a:pPr>
            <a:r>
              <a:rPr/>
              <a:t>Automatikus </a:t>
            </a:r>
            <a:r>
              <a:rPr err="1"/>
              <a:t>metaadat</a:t>
            </a:r>
            <a:r>
              <a:rPr/>
              <a:t> kinyerési alkalmazások, pl. </a:t>
            </a:r>
            <a:r>
              <a:rPr err="1"/>
              <a:t>Metadata</a:t>
            </a:r>
            <a:r>
              <a:rPr/>
              <a:t> </a:t>
            </a:r>
            <a:r>
              <a:rPr err="1"/>
              <a:t>Extraction</a:t>
            </a:r>
            <a:r>
              <a:rPr/>
              <a:t> </a:t>
            </a:r>
            <a:r>
              <a:rPr err="1"/>
              <a:t>Tool</a:t>
            </a:r>
            <a:endParaRPr/>
          </a:p>
          <a:p>
            <a:pPr lvl="1">
              <a:defRPr/>
            </a:pPr>
            <a:r>
              <a:rPr>
                <a:hlinkClick r:id="rId3"/>
              </a:rPr>
              <a:t>https://digitalpreservation.natlib.govt.nz/tools-and-manuals/metadata-extraction-tool-/</a:t>
            </a:r>
            <a:r>
              <a:rPr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12. Továbbfejlesztési tervek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26631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6632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6B8ED0-CEF0-4F0E-8F7E-2BD1916742B8}" type="slidenum">
              <a:rPr lang="hu-HU" altLang="hu-HU" smtClean="0"/>
              <a:pPr/>
              <a:t>18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1476375" y="1268413"/>
            <a:ext cx="6480175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2800"/>
              <a:t>Köszönöm a figyelmet!</a:t>
            </a:r>
          </a:p>
          <a:p>
            <a:pPr algn="ctr">
              <a:spcBef>
                <a:spcPct val="50000"/>
              </a:spcBef>
            </a:pPr>
            <a:endParaRPr lang="hu-HU" altLang="hu-HU" sz="2800"/>
          </a:p>
          <a:p>
            <a:pPr algn="ctr">
              <a:spcBef>
                <a:spcPct val="50000"/>
              </a:spcBef>
            </a:pPr>
            <a:endParaRPr lang="hu-HU" altLang="hu-HU" sz="2800"/>
          </a:p>
          <a:p>
            <a:pPr algn="ctr">
              <a:spcBef>
                <a:spcPct val="50000"/>
              </a:spcBef>
            </a:pPr>
            <a:endParaRPr lang="hu-HU" altLang="hu-HU" sz="2800"/>
          </a:p>
          <a:p>
            <a:pPr algn="ctr">
              <a:spcBef>
                <a:spcPct val="50000"/>
              </a:spcBef>
            </a:pPr>
            <a:r>
              <a:rPr lang="hu-HU" altLang="hu-HU" sz="2800"/>
              <a:t>Moldován István</a:t>
            </a:r>
          </a:p>
          <a:p>
            <a:pPr algn="ctr">
              <a:spcBef>
                <a:spcPct val="50000"/>
              </a:spcBef>
            </a:pPr>
            <a:r>
              <a:rPr lang="hu-HU" altLang="hu-HU" sz="2800"/>
              <a:t>E-könyvtári Szolgáltatások Osztálya</a:t>
            </a:r>
          </a:p>
          <a:p>
            <a:pPr algn="ctr">
              <a:spcBef>
                <a:spcPct val="50000"/>
              </a:spcBef>
            </a:pPr>
            <a:r>
              <a:rPr lang="hu-HU" altLang="hu-HU" sz="2800"/>
              <a:t>moldovan@oszk.hu</a:t>
            </a:r>
          </a:p>
        </p:txBody>
      </p:sp>
      <p:pic>
        <p:nvPicPr>
          <p:cNvPr id="27651" name="Picture 6" descr="meklogo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2276475"/>
            <a:ext cx="7715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Élőláb helye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27653" name="Dia számának hely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CBF841-A727-4D78-892C-DFABC5EAD85E}" type="slidenum">
              <a:rPr lang="hu-HU" altLang="hu-HU" smtClean="0"/>
              <a:pPr/>
              <a:t>19</a:t>
            </a:fld>
            <a:endParaRPr lang="hu-HU" altLang="hu-HU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Pilot (kísérleti) szakasz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Szervezeti feltételek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Infrastruktúra feltételek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Metaadatok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Munkafolyamatok 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hu-HU" altLang="hu-HU" smtClean="0"/>
              <a:t>Gyarapítás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hu-HU" altLang="hu-HU" sz="3000" smtClean="0"/>
          </a:p>
          <a:p>
            <a:pPr marL="609600" indent="-609600" eaLnBrk="1" hangingPunct="1">
              <a:buFont typeface="Arial" charset="0"/>
              <a:buAutoNum type="arabicPeriod"/>
            </a:pPr>
            <a:endParaRPr lang="hu-HU" altLang="hu-HU" sz="3400" smtClean="0"/>
          </a:p>
          <a:p>
            <a:pPr marL="609600" indent="-609600" eaLnBrk="1" hangingPunct="1">
              <a:buFont typeface="Arial" charset="0"/>
              <a:buAutoNum type="arabicPeriod"/>
            </a:pPr>
            <a:endParaRPr lang="hu-HU" altLang="hu-HU" sz="3400" smtClean="0"/>
          </a:p>
          <a:p>
            <a:pPr marL="609600" indent="-609600" eaLnBrk="1" hangingPunct="1">
              <a:buFont typeface="Arial" charset="0"/>
              <a:buAutoNum type="arabicPeriod"/>
            </a:pPr>
            <a:endParaRPr lang="hu-HU" altLang="hu-HU" sz="340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/>
              <a:t>Megőrzés</a:t>
            </a:r>
          </a:p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/>
              <a:t>Szolgáltatás</a:t>
            </a:r>
          </a:p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/>
              <a:t>Jogi feltételek</a:t>
            </a:r>
          </a:p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 err="1"/>
              <a:t>Webarchiválási</a:t>
            </a:r>
            <a:r>
              <a:rPr lang="hu-HU" altLang="hu-HU" dirty="0"/>
              <a:t> honlap</a:t>
            </a:r>
          </a:p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/>
              <a:t>Módszertan</a:t>
            </a:r>
          </a:p>
          <a:p>
            <a:pPr marL="609600" indent="-609600" eaLnBrk="1" hangingPunct="1">
              <a:buFont typeface="+mj-lt"/>
              <a:buAutoNum type="arabicPeriod" startAt="7"/>
              <a:defRPr/>
            </a:pPr>
            <a:r>
              <a:rPr lang="hu-HU" altLang="hu-HU" dirty="0"/>
              <a:t>Továbbfejlesztési tervek</a:t>
            </a:r>
          </a:p>
          <a:p>
            <a:pPr marL="0" indent="0">
              <a:buFont typeface="Arial" charset="0"/>
              <a:buNone/>
              <a:defRPr/>
            </a:pPr>
            <a:endParaRPr lang="hu-HU" dirty="0"/>
          </a:p>
        </p:txBody>
      </p:sp>
      <p:sp>
        <p:nvSpPr>
          <p:cNvPr id="10244" name="Cím 2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922337"/>
          </a:xfrm>
          <a:effectLst>
            <a:outerShdw dist="38100" dir="2700000" algn="tl" rotWithShape="0">
              <a:srgbClr val="033E73">
                <a:alpha val="39998"/>
              </a:srgbClr>
            </a:outerShdw>
          </a:effectLst>
        </p:spPr>
        <p:txBody>
          <a:bodyPr/>
          <a:lstStyle/>
          <a:p>
            <a:pPr eaLnBrk="1" hangingPunct="1"/>
            <a:r>
              <a:rPr lang="hu-HU" altLang="hu-HU" sz="3600" smtClean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4294967295"/>
          </p:nvPr>
        </p:nvSpPr>
        <p:spPr>
          <a:xfrm>
            <a:off x="1763713" y="6519863"/>
            <a:ext cx="6769100" cy="338137"/>
          </a:xfrm>
        </p:spPr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>
              <a:solidFill>
                <a:schemeClr val="tx2">
                  <a:lumMod val="75000"/>
                </a:schemeClr>
              </a:solidFill>
              <a:cs typeface="Tunga" pitchFamily="2"/>
            </a:endParaRPr>
          </a:p>
        </p:txBody>
      </p:sp>
      <p:sp>
        <p:nvSpPr>
          <p:cNvPr id="10246" name="Dia számának hely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66175" y="6453188"/>
            <a:ext cx="377825" cy="40481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669E2F8-9C4C-4915-B270-926B67CF0798}" type="slidenum">
              <a:rPr lang="hu-HU" altLang="hu-HU" sz="1200" smtClean="0">
                <a:solidFill>
                  <a:srgbClr val="17375E"/>
                </a:solidFill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hu-HU" altLang="hu-HU" sz="1200" smtClean="0">
              <a:solidFill>
                <a:srgbClr val="17375E"/>
              </a:solidFill>
            </a:endParaRPr>
          </a:p>
        </p:txBody>
      </p:sp>
      <p:sp>
        <p:nvSpPr>
          <p:cNvPr id="2" name="Dátum helye 1"/>
          <p:cNvSpPr>
            <a:spLocks noGrp="1"/>
          </p:cNvSpPr>
          <p:nvPr>
            <p:ph type="dt" sz="quarter" idx="4294967295"/>
          </p:nvPr>
        </p:nvSpPr>
        <p:spPr>
          <a:xfrm>
            <a:off x="0" y="6454775"/>
            <a:ext cx="1090613" cy="336550"/>
          </a:xfrm>
        </p:spPr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125538"/>
            <a:ext cx="8629650" cy="4824412"/>
          </a:xfrm>
        </p:spPr>
        <p:txBody>
          <a:bodyPr lIns="216000" tIns="72000" rIns="180000" bIns="36000">
            <a:normAutofit fontScale="925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b="1"/>
              <a:t>Kiindulás</a:t>
            </a:r>
            <a:r>
              <a:rPr/>
              <a:t> : OSZK OKP projekt 2016-2018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>
                <a:hlinkClick r:id="rId2"/>
              </a:rPr>
              <a:t>http://www.oszk.hu/okr-projekt</a:t>
            </a:r>
            <a:r>
              <a:rPr/>
              <a:t>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A szükséges, minimális erőforrások biztosítása (munkaerő, hardver, szoftver)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A leendő feladat erőforrásigényének felmérése, becslése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Ismerkedés a feladattal, technológiával, problémákkal, mások tapasztalataival, stb.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Kapcsolatfelvételek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>
                <a:hlinkClick r:id="rId3"/>
              </a:rPr>
              <a:t>http://mekosztaly.oszk.hu/mia/</a:t>
            </a:r>
            <a:r>
              <a:rPr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1. Pilot (kísérleti) szakasz</a:t>
            </a:r>
          </a:p>
        </p:txBody>
      </p:sp>
      <p:sp>
        <p:nvSpPr>
          <p:cNvPr id="11270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1271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352939-9D47-4194-B4F2-58EB99FE6393}" type="slidenum">
              <a:rPr lang="hu-HU" altLang="hu-HU" smtClean="0"/>
              <a:pPr/>
              <a:t>3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125538"/>
            <a:ext cx="8785225" cy="49672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/>
              <a:t>Szükséges munkaerő rendelkezésre állása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1 fő témavezető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1 fő </a:t>
            </a:r>
            <a:r>
              <a:rPr err="1"/>
              <a:t>webarchiváló</a:t>
            </a:r>
            <a:r>
              <a:rPr/>
              <a:t> könyvtáros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1 fő </a:t>
            </a:r>
            <a:r>
              <a:rPr err="1"/>
              <a:t>webarchiváló</a:t>
            </a:r>
            <a:r>
              <a:rPr/>
              <a:t> adminisztrátor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2 fő informatikus 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err="1"/>
              <a:t>Webarciválás</a:t>
            </a:r>
            <a:r>
              <a:rPr/>
              <a:t> az OSZK szervezetében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Digitális megőrzés az E-könyvtári Szolgáltatások Osztályán 1999. óta (MEK, EPA, DKA, MDK, OSZKDK)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Az OSZK szervezetének megújítása folyamatban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2. Szervezeti feltételek</a:t>
            </a:r>
          </a:p>
        </p:txBody>
      </p:sp>
      <p:sp>
        <p:nvSpPr>
          <p:cNvPr id="12294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2295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81C53E-563B-41D6-9152-03C865D45E3D}" type="slidenum">
              <a:rPr lang="hu-HU" altLang="hu-HU" smtClean="0"/>
              <a:pPr/>
              <a:t>4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" y="781050"/>
            <a:ext cx="851535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196975"/>
            <a:ext cx="8629650" cy="449421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b="1"/>
              <a:t>Jelenleg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Egy aratószerver a </a:t>
            </a:r>
            <a:r>
              <a:rPr err="1"/>
              <a:t>KIFÜ-nél</a:t>
            </a:r>
            <a:r>
              <a:rPr/>
              <a:t>; </a:t>
            </a:r>
            <a:br>
              <a:rPr/>
            </a:br>
            <a:r>
              <a:rPr/>
              <a:t>16 CPU mag 64 GB RAM + 20 TB tároló – 9 TB – 45% szabad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Egy kisebb </a:t>
            </a:r>
            <a:r>
              <a:rPr err="1"/>
              <a:t>admin</a:t>
            </a:r>
            <a:r>
              <a:rPr/>
              <a:t> szerver az OSZK-ban; </a:t>
            </a:r>
            <a:r>
              <a:t/>
            </a:r>
            <a:br/>
            <a:r>
              <a:t>4 </a:t>
            </a:r>
            <a:r>
              <a:rPr/>
              <a:t>CPU mag, 16 GB RAM + 1,5 TB tároló – 700 GB – 46% szabad</a:t>
            </a:r>
          </a:p>
          <a:p>
            <a:pPr marL="457200" lvl="1" indent="0" eaLnBrk="1" hangingPunct="1">
              <a:buFont typeface="Arial" pitchFamily="34" charset="0"/>
              <a:buNone/>
              <a:defRPr/>
            </a:pPr>
            <a:endParaRPr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825" y="306388"/>
            <a:ext cx="8629650" cy="746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3. Infrastruktúra feltételek</a:t>
            </a:r>
          </a:p>
        </p:txBody>
      </p:sp>
      <p:sp>
        <p:nvSpPr>
          <p:cNvPr id="13318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3319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1CA67B-577F-4AD9-8E66-87C3329ACEF8}" type="slidenum">
              <a:rPr lang="hu-HU" altLang="hu-HU" smtClean="0"/>
              <a:pPr/>
              <a:t>5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268413"/>
            <a:ext cx="8629650" cy="4752975"/>
          </a:xfrm>
        </p:spPr>
        <p:txBody>
          <a:bodyPr lIns="216000" tIns="72000" rIns="180000" bIns="36000"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b="1"/>
              <a:t>Terv</a:t>
            </a:r>
            <a:r>
              <a:rPr/>
              <a:t> – KIFÜ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 </a:t>
            </a:r>
            <a:r>
              <a:rPr err="1"/>
              <a:t>webaratás</a:t>
            </a:r>
            <a:r>
              <a:rPr/>
              <a:t> összesített, becsült hardverigénye a következő 3-4 évre: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- 32-44 processzormag, 2-3 </a:t>
            </a:r>
            <a:r>
              <a:rPr err="1"/>
              <a:t>GHz</a:t>
            </a:r>
            <a:r>
              <a:rPr/>
              <a:t> közötti teljesítményű magok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- 256 GB memória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- 500 TB adat-optimalizált lemez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- 2 PB szalag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825" y="306388"/>
            <a:ext cx="8629650" cy="746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3. Infrastruktúra feltételek</a:t>
            </a:r>
          </a:p>
        </p:txBody>
      </p:sp>
      <p:sp>
        <p:nvSpPr>
          <p:cNvPr id="14342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4343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83118B-D6D0-4441-8164-A191460FE91D}" type="slidenum">
              <a:rPr lang="hu-HU" altLang="hu-HU" smtClean="0"/>
              <a:pPr/>
              <a:t>6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44475" y="1196975"/>
            <a:ext cx="8629650" cy="4824413"/>
          </a:xfrm>
        </p:spPr>
        <p:txBody>
          <a:bodyPr lIns="216000" tIns="72000" rIns="180000" bIns="36000">
            <a:normAutofit lnSpcReduction="1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b="1"/>
              <a:t>Helyzet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Az OSZK nagy infrastrukturális beruházása folyamatban, várható beérkezés 2018. vége.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 pontos várható kapacitás nem ismert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 nagy infrastruktúra várható </a:t>
            </a:r>
            <a:r>
              <a:rPr err="1"/>
              <a:t>üzembehelyezése</a:t>
            </a:r>
            <a:r>
              <a:rPr/>
              <a:t> 2019. nyár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Addig a meglévő infrastruktúra használata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/>
              <a:t>Plusz ígéret 20 TB </a:t>
            </a:r>
            <a:r>
              <a:rPr err="1"/>
              <a:t>tárhelybővítésre</a:t>
            </a:r>
            <a:r>
              <a:rPr/>
              <a:t> a KIFÜ szerveren.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825" y="306388"/>
            <a:ext cx="8629650" cy="746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/>
              <a:t>3. Infrastruktúra feltételek</a:t>
            </a:r>
          </a:p>
        </p:txBody>
      </p:sp>
      <p:sp>
        <p:nvSpPr>
          <p:cNvPr id="15366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5367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EC197C-4CD1-4399-AB5F-2F96A32C15A5}" type="slidenum">
              <a:rPr lang="hu-HU" altLang="hu-HU" smtClean="0"/>
              <a:pPr/>
              <a:t>7</a:t>
            </a:fld>
            <a:endParaRPr lang="hu-HU" altLang="hu-HU" smtClean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t>2018. 11. 15.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8313" y="1052513"/>
            <a:ext cx="8567737" cy="4752975"/>
          </a:xfrm>
        </p:spPr>
        <p:txBody>
          <a:bodyPr lIns="216000" tIns="72000" rIns="180000" bIns="36000"/>
          <a:lstStyle/>
          <a:p>
            <a:pPr>
              <a:buFont typeface="Arial" pitchFamily="34" charset="0"/>
              <a:buChar char="•"/>
              <a:defRPr/>
            </a:pPr>
            <a:r>
              <a:rPr/>
              <a:t>Rövid és részletes nyilvántartás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Listák néhány adattal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err="1"/>
              <a:t>Google</a:t>
            </a:r>
            <a:r>
              <a:rPr/>
              <a:t> táblázatok</a:t>
            </a:r>
          </a:p>
          <a:p>
            <a:pPr>
              <a:buFont typeface="Arial" pitchFamily="34" charset="0"/>
              <a:buChar char="•"/>
              <a:defRPr/>
            </a:pPr>
            <a:r>
              <a:rPr/>
              <a:t>Részletes leírás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3000">
                <a:hlinkClick r:id="rId2"/>
              </a:rPr>
              <a:t>http://mekosztaly.oszk.hu/mia/xml/mia.xsd</a:t>
            </a:r>
            <a:r>
              <a:rPr sz="3000"/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4. </a:t>
            </a:r>
            <a:r>
              <a:rPr err="1"/>
              <a:t>Metaadatok</a:t>
            </a:r>
            <a:endParaRPr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16391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6392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864300-5730-4230-8780-9785939EDEFF}" type="slidenum">
              <a:rPr lang="hu-HU" altLang="hu-HU" smtClean="0"/>
              <a:pPr/>
              <a:t>8</a:t>
            </a:fld>
            <a:endParaRPr lang="hu-HU" altLang="hu-HU" smtClean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55713"/>
            <a:ext cx="91440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50950"/>
            <a:ext cx="91440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0825" y="1125538"/>
            <a:ext cx="8629650" cy="4967287"/>
          </a:xfrm>
        </p:spPr>
        <p:txBody>
          <a:bodyPr lIns="216000" tIns="72000" rIns="180000" bIns="36000">
            <a:no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sz="2400" b="1"/>
              <a:t>Jelenleg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Kézi szerkesztés XML szerkesztővel XML fájlokba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MS XML </a:t>
            </a:r>
            <a:r>
              <a:rPr sz="2200" err="1"/>
              <a:t>Notepad</a:t>
            </a:r>
            <a:endParaRPr sz="2200"/>
          </a:p>
          <a:p>
            <a:pPr lvl="1">
              <a:buFont typeface="Arial" pitchFamily="34" charset="0"/>
              <a:buChar char="–"/>
              <a:defRPr/>
            </a:pPr>
            <a:r>
              <a:rPr sz="2200">
                <a:hlinkClick r:id="rId2"/>
              </a:rPr>
              <a:t>https://www.microsoft.com/en-us/download/details.aspx?id=7973</a:t>
            </a:r>
            <a:r>
              <a:rPr sz="2200"/>
              <a:t>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Pl. </a:t>
            </a:r>
            <a:r>
              <a:rPr sz="2200">
                <a:hlinkClick r:id="rId3"/>
              </a:rPr>
              <a:t>http://mekosztaly.oszk.hu/mia/demo/xml/MIA-000034.xml</a:t>
            </a:r>
            <a:r>
              <a:rPr sz="220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sz="2400" b="1"/>
              <a:t>Terv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Integráció a leendő </a:t>
            </a:r>
            <a:r>
              <a:rPr sz="2200" err="1"/>
              <a:t>OKP-ba</a:t>
            </a:r>
            <a:r>
              <a:rPr sz="2200"/>
              <a:t>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MARC21 megfeleltetés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sz="2200" err="1"/>
              <a:t>Webarchiválás</a:t>
            </a:r>
            <a:r>
              <a:rPr sz="2200"/>
              <a:t> </a:t>
            </a:r>
            <a:r>
              <a:rPr sz="2200" err="1"/>
              <a:t>metaadat</a:t>
            </a:r>
            <a:r>
              <a:rPr sz="2200"/>
              <a:t> </a:t>
            </a:r>
            <a:r>
              <a:rPr sz="2200" err="1"/>
              <a:t>séma.xlsx</a:t>
            </a:r>
            <a:endParaRPr sz="2200"/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Kapcsolat a katalógussal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sz="2200"/>
              <a:t>Bibliográfiai, technikai, adminisztratív </a:t>
            </a:r>
            <a:r>
              <a:rPr sz="2200" err="1"/>
              <a:t>metaadatok</a:t>
            </a:r>
            <a:r>
              <a:rPr sz="2200"/>
              <a:t> kezelése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/>
              <a:t>4. </a:t>
            </a:r>
            <a:r>
              <a:rPr err="1"/>
              <a:t>metaadatok</a:t>
            </a:r>
            <a:endParaRPr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2018. 11. 15.</a:t>
            </a:r>
            <a:endParaRPr dirty="0"/>
          </a:p>
        </p:txBody>
      </p:sp>
      <p:sp>
        <p:nvSpPr>
          <p:cNvPr id="17415" name="Élőláb hely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u-HU" altLang="hu-HU" smtClean="0"/>
              <a:t>Országos Széchényi Könyvtár – E-szolgáltatási Igazgatóság</a:t>
            </a:r>
          </a:p>
        </p:txBody>
      </p:sp>
      <p:sp>
        <p:nvSpPr>
          <p:cNvPr id="17416" name="Dia számának hely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6EA85A-604A-4E8A-9128-4A54AC56D854}" type="slidenum">
              <a:rPr lang="hu-HU" altLang="hu-HU" smtClean="0"/>
              <a:pPr/>
              <a:t>9</a:t>
            </a:fld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E9E8E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E9E8E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682</Words>
  <Application>Microsoft Office PowerPoint</Application>
  <PresentationFormat>Diavetítés a képernyőre (4:3 oldalarány)</PresentationFormat>
  <Paragraphs>189</Paragraphs>
  <Slides>19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Tervezősablon</vt:lpstr>
      </vt:variant>
      <vt:variant>
        <vt:i4>8</vt:i4>
      </vt:variant>
      <vt:variant>
        <vt:lpstr>Diacímek</vt:lpstr>
      </vt:variant>
      <vt:variant>
        <vt:i4>19</vt:i4>
      </vt:variant>
    </vt:vector>
  </HeadingPairs>
  <TitlesOfParts>
    <vt:vector size="33" baseType="lpstr">
      <vt:lpstr>Arial</vt:lpstr>
      <vt:lpstr>Calibri</vt:lpstr>
      <vt:lpstr>Copperplate Gothic Bold</vt:lpstr>
      <vt:lpstr>Times New Roman</vt:lpstr>
      <vt:lpstr>Tunga</vt:lpstr>
      <vt:lpstr>Arial Unicode MS</vt:lpstr>
      <vt:lpstr>Office-téma</vt:lpstr>
      <vt:lpstr>1_Office-téma</vt:lpstr>
      <vt:lpstr>2_Office-téma</vt:lpstr>
      <vt:lpstr>3_Office-téma</vt:lpstr>
      <vt:lpstr>4_Office-téma</vt:lpstr>
      <vt:lpstr>5_Office-téma</vt:lpstr>
      <vt:lpstr>6_Office-téma</vt:lpstr>
      <vt:lpstr>7_Office-téma</vt:lpstr>
      <vt:lpstr>Egy üzemszerűen működő magyar webarchívum terve és megvalósításának feltételei</vt:lpstr>
      <vt:lpstr>Tartalom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OSZK</dc:creator>
  <cp:lastModifiedBy>DL</cp:lastModifiedBy>
  <cp:revision>147</cp:revision>
  <dcterms:created xsi:type="dcterms:W3CDTF">2011-11-16T13:22:37Z</dcterms:created>
  <dcterms:modified xsi:type="dcterms:W3CDTF">2018-11-16T13:56:29Z</dcterms:modified>
</cp:coreProperties>
</file>